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6"/>
  </p:notesMasterIdLst>
  <p:sldIdLst>
    <p:sldId id="256" r:id="rId5"/>
    <p:sldId id="277" r:id="rId6"/>
    <p:sldId id="278" r:id="rId7"/>
    <p:sldId id="279" r:id="rId8"/>
    <p:sldId id="280" r:id="rId9"/>
    <p:sldId id="281" r:id="rId10"/>
    <p:sldId id="257" r:id="rId11"/>
    <p:sldId id="258" r:id="rId12"/>
    <p:sldId id="259" r:id="rId13"/>
    <p:sldId id="276" r:id="rId14"/>
    <p:sldId id="264" r:id="rId15"/>
    <p:sldId id="271" r:id="rId16"/>
    <p:sldId id="266" r:id="rId17"/>
    <p:sldId id="272" r:id="rId18"/>
    <p:sldId id="268" r:id="rId19"/>
    <p:sldId id="269" r:id="rId20"/>
    <p:sldId id="270" r:id="rId21"/>
    <p:sldId id="273" r:id="rId22"/>
    <p:sldId id="282" r:id="rId23"/>
    <p:sldId id="275" r:id="rId24"/>
    <p:sldId id="260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C6DECF-8DBE-458E-9959-0FB3E147CEF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A0B189-703C-4843-953D-EDB9D4CA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F225ED-B11C-4D4C-A702-E9B3DA064A82}" type="slidenum">
              <a:rPr lang="en-US" altLang="en-US">
                <a:latin typeface="Lucida Sans Unicode" panose="020B0602030504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0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DC33D-B274-47A3-A43A-5C58ABBD2AC2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88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2EF07-9CB7-4A86-B971-B74C24D541B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19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4786-CB68-40A7-AE38-B6B97DFB8C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6BF-8674-47DE-B1B0-E658AF3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0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4786-CB68-40A7-AE38-B6B97DFB8C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6BF-8674-47DE-B1B0-E658AF3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2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4786-CB68-40A7-AE38-B6B97DFB8C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6BF-8674-47DE-B1B0-E658AF3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01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7EE4B-FFDA-4D63-B7BC-41C022DFE194}" type="datetime1">
              <a:rPr lang="en-US">
                <a:solidFill>
                  <a:srgbClr val="1F497D"/>
                </a:solidFill>
              </a:rPr>
              <a:pPr>
                <a:defRPr/>
              </a:pPr>
              <a:t>8/14/2018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C568D-D776-4523-AE5A-79E7E4D57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25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8A25D4-7DBC-4AB0-94F7-D605862B9AFE}" type="datetime1">
              <a:rPr lang="en-US">
                <a:solidFill>
                  <a:srgbClr val="1F497D"/>
                </a:solidFill>
              </a:rPr>
              <a:pPr>
                <a:defRPr/>
              </a:pPr>
              <a:t>8/14/2018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6D937A-204D-434B-A878-41C406F5E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657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0B2CA-DA30-458D-BDC0-A5736995D5CF}" type="datetime1">
              <a:rPr lang="en-US">
                <a:solidFill>
                  <a:srgbClr val="EEECE1"/>
                </a:solidFill>
              </a:rPr>
              <a:pPr>
                <a:defRPr/>
              </a:pPr>
              <a:t>8/14/2018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42D56-D75E-419C-8712-5ECBDEF6E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53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D3C4A-8746-41B9-A5F9-956E9E9D995E}" type="datetime1">
              <a:rPr lang="en-US">
                <a:solidFill>
                  <a:srgbClr val="1F497D"/>
                </a:solidFill>
              </a:rPr>
              <a:pPr>
                <a:defRPr/>
              </a:pPr>
              <a:t>8/14/2018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69152-9742-4023-8BD6-0428057E0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21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90DA0-C7F0-43E8-8F4B-EFA25B0B2F29}" type="datetime1">
              <a:rPr lang="en-US">
                <a:solidFill>
                  <a:srgbClr val="1F497D"/>
                </a:solidFill>
              </a:rPr>
              <a:pPr>
                <a:defRPr/>
              </a:pPr>
              <a:t>8/14/2018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954C5-8C90-4D2D-AF07-B0FF471E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62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8170AD-2E6B-42CF-B644-FFA440154DFF}" type="datetime1">
              <a:rPr lang="en-US">
                <a:solidFill>
                  <a:srgbClr val="1F497D"/>
                </a:solidFill>
              </a:rPr>
              <a:pPr>
                <a:defRPr/>
              </a:pPr>
              <a:t>8/14/2018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BD1BB02-9E41-4C27-A5FF-F4F3685A0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52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4095-CE54-437B-91B8-E7E5AC95C0D6}" type="datetime1">
              <a:rPr lang="en-US">
                <a:solidFill>
                  <a:srgbClr val="1F497D"/>
                </a:solidFill>
              </a:rPr>
              <a:pPr>
                <a:defRPr/>
              </a:pPr>
              <a:t>8/14/2018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26D8-D79E-4C7D-8A8D-1D3B6AAB7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43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EBAD19-FE7A-4DB4-913A-2AE3B504B2A8}" type="datetime1">
              <a:rPr lang="en-US">
                <a:solidFill>
                  <a:srgbClr val="1F497D"/>
                </a:solidFill>
              </a:rPr>
              <a:pPr>
                <a:defRPr/>
              </a:pPr>
              <a:t>8/14/2018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78CE02-9C16-4591-ABC1-3883BD8B3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59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4786-CB68-40A7-AE38-B6B97DFB8C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6BF-8674-47DE-B1B0-E658AF3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46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7C7EBB-48FB-4B11-895A-5B4E8002113B}" type="datetime1">
              <a:rPr lang="en-US">
                <a:solidFill>
                  <a:srgbClr val="1F497D"/>
                </a:solidFill>
              </a:rPr>
              <a:pPr>
                <a:defRPr/>
              </a:pPr>
              <a:t>8/14/2018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EEA633-AB20-4E95-8600-2EE2BC2D6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79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F3D71-A639-4F7C-ABB2-DB1B2A1183D9}" type="datetime1">
              <a:rPr lang="en-US">
                <a:solidFill>
                  <a:srgbClr val="1F497D"/>
                </a:solidFill>
              </a:rPr>
              <a:pPr>
                <a:defRPr/>
              </a:pPr>
              <a:t>8/14/2018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0A5EC-FF56-4280-B2F3-5AF5BAE9A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10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81604-EFBD-46D5-86B7-7A973A6469F1}" type="datetime1">
              <a:rPr lang="en-US">
                <a:solidFill>
                  <a:srgbClr val="1F497D"/>
                </a:solidFill>
              </a:rPr>
              <a:pPr>
                <a:defRPr/>
              </a:pPr>
              <a:t>8/14/2018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418AB-A9AB-425C-99BC-4C1BD8D24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93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183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567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075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55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4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730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7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4786-CB68-40A7-AE38-B6B97DFB8C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6BF-8674-47DE-B1B0-E658AF3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98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846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034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257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83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115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276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8101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808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877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4786-CB68-40A7-AE38-B6B97DFB8C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6BF-8674-47DE-B1B0-E658AF3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126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77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1781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4765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079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1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4786-CB68-40A7-AE38-B6B97DFB8C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6BF-8674-47DE-B1B0-E658AF3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3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4786-CB68-40A7-AE38-B6B97DFB8C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6BF-8674-47DE-B1B0-E658AF3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4786-CB68-40A7-AE38-B6B97DFB8C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6BF-8674-47DE-B1B0-E658AF3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3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4786-CB68-40A7-AE38-B6B97DFB8C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6BF-8674-47DE-B1B0-E658AF3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8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4786-CB68-40A7-AE38-B6B97DFB8C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6BF-8674-47DE-B1B0-E658AF3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6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4786-CB68-40A7-AE38-B6B97DFB8C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9D6BF-8674-47DE-B1B0-E658AF35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3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D5E653-AE94-4327-809C-E47D7F3AA25C}" type="datetime1">
              <a:rPr lang="en-US">
                <a:solidFill>
                  <a:srgbClr val="1F497D"/>
                </a:solidFill>
                <a:latin typeface="Franklin Gothic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8/14/2018</a:t>
            </a:fld>
            <a:endParaRPr lang="en-US">
              <a:solidFill>
                <a:srgbClr val="1F497D"/>
              </a:solidFill>
              <a:latin typeface="Franklin Gothic Book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F497D"/>
              </a:solidFill>
              <a:latin typeface="Franklin Gothic Book" pitchFamily="34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10557A-358B-449F-A986-7A78ECA22978}" type="slidenum">
              <a:rPr lang="en-US">
                <a:latin typeface="Franklin Gothic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26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8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81F23-ABF5-4E49-9123-00EF23499F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305FF-F78A-44CE-AA8B-DBFBF4F2C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58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narcy.kawon@bie.edu" TargetMode="Externa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mailto:marcy.oliver@bie.edu" TargetMode="External"/><Relationship Id="rId3" Type="http://schemas.openxmlformats.org/officeDocument/2006/relationships/hyperlink" Target="mailto:Connie.albert@bie.edu" TargetMode="External"/><Relationship Id="rId7" Type="http://schemas.openxmlformats.org/officeDocument/2006/relationships/hyperlink" Target="mailto:deanna.klingensmith@bie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arcy.kawon@bie.edu" TargetMode="External"/><Relationship Id="rId11" Type="http://schemas.openxmlformats.org/officeDocument/2006/relationships/hyperlink" Target="mailto:eugene.thompson@bie.edu" TargetMode="External"/><Relationship Id="rId5" Type="http://schemas.openxmlformats.org/officeDocument/2006/relationships/hyperlink" Target="mailto:donald.grfiffin@bie.edu" TargetMode="External"/><Relationship Id="rId10" Type="http://schemas.openxmlformats.org/officeDocument/2006/relationships/hyperlink" Target="mailto:zonnie.sombrero@bie.edu" TargetMode="External"/><Relationship Id="rId4" Type="http://schemas.openxmlformats.org/officeDocument/2006/relationships/hyperlink" Target="mailto:jennifer.davis@bie.edu" TargetMode="External"/><Relationship Id="rId9" Type="http://schemas.openxmlformats.org/officeDocument/2006/relationships/hyperlink" Target="mailto:Delphina.shunkamolah@bie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nnette.miller@bie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Fiscal.Accountability@bi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BIEDPA Special Education Monthly TA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August 14,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TIMELY  </a:t>
            </a:r>
          </a:p>
          <a:p>
            <a:pPr marL="0" indent="0" algn="ctr">
              <a:buNone/>
            </a:pPr>
            <a:r>
              <a:rPr lang="en-US" sz="4400" b="1" dirty="0" smtClean="0"/>
              <a:t>INITIAL </a:t>
            </a:r>
          </a:p>
          <a:p>
            <a:pPr marL="0" indent="0" algn="ctr">
              <a:buNone/>
            </a:pPr>
            <a:r>
              <a:rPr lang="en-US" sz="4400" b="1" dirty="0" smtClean="0"/>
              <a:t>EVALUATIONS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356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 Desk Audit Form is due on/or before September 30, 2018</a:t>
            </a:r>
          </a:p>
          <a:p>
            <a:pPr marL="0" indent="0" algn="ctr">
              <a:buNone/>
            </a:pPr>
            <a:r>
              <a:rPr lang="en-US" sz="4800" dirty="0"/>
              <a:t>S</a:t>
            </a:r>
            <a:r>
              <a:rPr lang="en-US" sz="4800" dirty="0" smtClean="0"/>
              <a:t>end </a:t>
            </a:r>
            <a:r>
              <a:rPr lang="en-US" sz="4800" u="sng" dirty="0" smtClean="0"/>
              <a:t>NOW</a:t>
            </a:r>
            <a:r>
              <a:rPr lang="en-US" sz="4800" dirty="0" smtClean="0"/>
              <a:t> if you have them completed.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WHERE TO SEND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4800" dirty="0" smtClean="0"/>
              <a:t>   Fax </a:t>
            </a:r>
            <a:r>
              <a:rPr lang="en-US" sz="4800" dirty="0"/>
              <a:t>number is </a:t>
            </a:r>
            <a:r>
              <a:rPr lang="en-US" sz="4800" dirty="0" smtClean="0"/>
              <a:t>615-564-6631 </a:t>
            </a:r>
            <a:endParaRPr lang="en-US" sz="4800" dirty="0"/>
          </a:p>
          <a:p>
            <a:pPr marL="0" indent="0" algn="just">
              <a:buNone/>
            </a:pPr>
            <a:r>
              <a:rPr lang="en-US" sz="4800" dirty="0"/>
              <a:t>       </a:t>
            </a:r>
            <a:r>
              <a:rPr lang="en-US" sz="4800" dirty="0" smtClean="0"/>
              <a:t>Attention</a:t>
            </a:r>
            <a:r>
              <a:rPr lang="en-US" sz="4800" dirty="0"/>
              <a:t>:  Narcy </a:t>
            </a:r>
            <a:r>
              <a:rPr lang="en-US" sz="4800" dirty="0" err="1" smtClean="0"/>
              <a:t>KaWon</a:t>
            </a:r>
            <a:endParaRPr lang="en-US" sz="4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DESK AUDIT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400" dirty="0" smtClean="0"/>
          </a:p>
          <a:p>
            <a:r>
              <a:rPr lang="en-US" sz="4400" dirty="0" smtClean="0"/>
              <a:t>The </a:t>
            </a:r>
            <a:r>
              <a:rPr lang="en-US" sz="4400" dirty="0"/>
              <a:t>Desk Audit Form can be downloaded </a:t>
            </a:r>
            <a:r>
              <a:rPr lang="en-US" sz="4400" dirty="0" smtClean="0"/>
              <a:t>from Native </a:t>
            </a:r>
            <a:r>
              <a:rPr lang="en-US" sz="4400" dirty="0"/>
              <a:t>Star under Docs &amp; Links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8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363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DESK AUDIT FORM</a:t>
            </a:r>
            <a:endParaRPr lang="en-US" sz="4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98" y="2666999"/>
            <a:ext cx="7367404" cy="3733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33600" y="1371600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BIE </a:t>
            </a:r>
            <a:r>
              <a:rPr lang="en-US" sz="1400" dirty="0">
                <a:solidFill>
                  <a:prstClr val="black"/>
                </a:solidFill>
              </a:rPr>
              <a:t>Division of Performance and Accountability (BIE-DPA)       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</a:rPr>
              <a:t>State Performance Plan (SPP)/Annual Performance Report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</a:rPr>
              <a:t> Indicator 11 - Timely Evaluation for SY 2017-18  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</a:rPr>
              <a:t> Desk Audit form </a:t>
            </a:r>
          </a:p>
        </p:txBody>
      </p:sp>
    </p:spTree>
    <p:extLst>
      <p:ext uri="{BB962C8B-B14F-4D97-AF65-F5344CB8AC3E}">
        <p14:creationId xmlns:p14="http://schemas.microsoft.com/office/powerpoint/2010/main" val="13519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Parent Consent to Evaluate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001000" cy="57912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dirty="0" smtClean="0"/>
              <a:t>Use the Date the document was </a:t>
            </a:r>
            <a:r>
              <a:rPr lang="en-US" altLang="en-US" u="sng" dirty="0" smtClean="0"/>
              <a:t>received</a:t>
            </a:r>
            <a:r>
              <a:rPr lang="en-US" altLang="en-US" dirty="0" smtClean="0"/>
              <a:t> by the school. </a:t>
            </a:r>
          </a:p>
          <a:p>
            <a:pPr eaLnBrk="1" hangingPunct="1"/>
            <a:r>
              <a:rPr lang="en-US" altLang="en-US" dirty="0" smtClean="0"/>
              <a:t>This should match the date on the desk audit form.</a:t>
            </a:r>
          </a:p>
          <a:p>
            <a:pPr lvl="1" eaLnBrk="1" hangingPunct="1"/>
            <a:r>
              <a:rPr lang="en-US" altLang="en-US" dirty="0" smtClean="0"/>
              <a:t>If it does not change the date on form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Only this form is acceptable 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670175"/>
            <a:ext cx="5105400" cy="3152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8" y="4419600"/>
            <a:ext cx="10112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4471A6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B2C1DB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7F7E64C-ED1C-4374-A7E4-4C22877F97E5}" type="slidenum">
              <a:rPr lang="en-US" altLang="en-US" sz="1400" smtClean="0">
                <a:solidFill>
                  <a:srgbClr val="FFFFFF"/>
                </a:solidFill>
                <a:latin typeface="Franklin Gothic Boo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>
              <a:solidFill>
                <a:srgbClr val="FFFFFF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Determination of Eligibility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7924800" cy="5483225"/>
          </a:xfrm>
        </p:spPr>
        <p:txBody>
          <a:bodyPr/>
          <a:lstStyle/>
          <a:p>
            <a:pPr eaLnBrk="1" hangingPunct="1"/>
            <a:r>
              <a:rPr lang="en-US" altLang="en-US" smtClean="0"/>
              <a:t>Located under Evaluation Summary Report</a:t>
            </a:r>
          </a:p>
          <a:p>
            <a:pPr eaLnBrk="1" hangingPunct="1"/>
            <a:r>
              <a:rPr lang="en-US" altLang="en-US" smtClean="0"/>
              <a:t>Review the form to ensure it complete &amp; the signed dates match to the desk audit form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93938"/>
            <a:ext cx="6934200" cy="39258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8" y="4953000"/>
            <a:ext cx="5492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8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8610600" y="6209030"/>
            <a:ext cx="128588" cy="457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4471A6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B2C1DB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4424A77-3196-4E1F-A639-65D8AE6BEC6C}" type="slidenum">
              <a:rPr lang="en-US" altLang="en-US" sz="1400" smtClean="0">
                <a:solidFill>
                  <a:srgbClr val="FFFFFF"/>
                </a:solidFill>
                <a:latin typeface="Franklin Gothic Boo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dirty="0" smtClean="0">
              <a:solidFill>
                <a:srgbClr val="FFFFFF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TIMELY INITIAL EVALUATION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800" dirty="0" smtClean="0"/>
              <a:t>WEBINAR </a:t>
            </a:r>
          </a:p>
          <a:p>
            <a:pPr marL="0" indent="0" algn="ctr">
              <a:buNone/>
            </a:pPr>
            <a:r>
              <a:rPr lang="en-US" sz="4800" dirty="0" smtClean="0"/>
              <a:t>AUGUST 30, 2018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059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NARCY D. KA’WON </a:t>
            </a:r>
          </a:p>
          <a:p>
            <a:pPr marL="0" indent="0" algn="ctr">
              <a:buNone/>
            </a:pPr>
            <a:r>
              <a:rPr lang="en-US" dirty="0" smtClean="0"/>
              <a:t>Phone:  615-564-6632  Fax:  615-564-6631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 narcy.kawon@bie.edu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or</a:t>
            </a:r>
          </a:p>
          <a:p>
            <a:pPr marL="0" indent="0" algn="ctr">
              <a:buNone/>
            </a:pPr>
            <a:r>
              <a:rPr lang="en-US" dirty="0" smtClean="0"/>
              <a:t> ZONNIE SOMBRERO</a:t>
            </a:r>
          </a:p>
          <a:p>
            <a:pPr marL="0" indent="0" algn="ctr">
              <a:buNone/>
            </a:pPr>
            <a:r>
              <a:rPr lang="en-US" dirty="0" smtClean="0"/>
              <a:t>Phone:  928-283-2208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zonnie.sombrero@bie.edu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LSPP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Text box now open in Native Star for initial LSPP improvement activities submissions</a:t>
            </a:r>
          </a:p>
          <a:p>
            <a:r>
              <a:rPr lang="en-US" dirty="0" smtClean="0"/>
              <a:t>Activities should demonstrate improvement on all BIE SPP/APR indicator targets</a:t>
            </a:r>
          </a:p>
          <a:p>
            <a:r>
              <a:rPr lang="en-US" dirty="0" smtClean="0"/>
              <a:t>Timely submissions are those received by 30 September 2018</a:t>
            </a:r>
          </a:p>
          <a:p>
            <a:r>
              <a:rPr lang="en-US" dirty="0" smtClean="0"/>
              <a:t>Written feedback will be provided in the order that they were submitted</a:t>
            </a:r>
          </a:p>
          <a:p>
            <a:r>
              <a:rPr lang="en-US" dirty="0" smtClean="0"/>
              <a:t>A PDF copy of the LSPP guidance can be found in the school’s Native Star dashboard under Resources under the Docs &amp; Links tab.</a:t>
            </a:r>
          </a:p>
        </p:txBody>
      </p:sp>
    </p:spTree>
    <p:extLst>
      <p:ext uri="{BB962C8B-B14F-4D97-AF65-F5344CB8AC3E}">
        <p14:creationId xmlns:p14="http://schemas.microsoft.com/office/powerpoint/2010/main" val="194190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DPA Staff updates</a:t>
            </a:r>
          </a:p>
          <a:p>
            <a:r>
              <a:rPr lang="en-US" dirty="0" smtClean="0"/>
              <a:t>Theory of Action:  Marketing the Value of Education—Importance of students staying in school</a:t>
            </a:r>
          </a:p>
          <a:p>
            <a:r>
              <a:rPr lang="en-US" dirty="0" smtClean="0"/>
              <a:t>SY 2017-18 Parent Surveys due date extended to September 15, 2018 for 40 schools</a:t>
            </a:r>
          </a:p>
          <a:p>
            <a:r>
              <a:rPr lang="en-US" dirty="0" smtClean="0"/>
              <a:t>Program/Fiscal Onsite Monitoring Visits for SY 2018-19</a:t>
            </a:r>
          </a:p>
          <a:p>
            <a:pPr lvl="1"/>
            <a:r>
              <a:rPr lang="en-US" dirty="0" smtClean="0"/>
              <a:t>15 onsite monitoring visits</a:t>
            </a:r>
          </a:p>
          <a:p>
            <a:pPr lvl="1"/>
            <a:r>
              <a:rPr lang="en-US" dirty="0" smtClean="0"/>
              <a:t>20 school IEP file reviews in NASIS (sample)</a:t>
            </a:r>
          </a:p>
          <a:p>
            <a:pPr lvl="1"/>
            <a:r>
              <a:rPr lang="en-US" dirty="0" smtClean="0"/>
              <a:t>2 CAU onsite reviews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06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BIEDPA Special Education </a:t>
            </a:r>
            <a:br>
              <a:rPr lang="en-US" dirty="0" smtClean="0"/>
            </a:b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August 31, 2018—correction of noncompliance due for SY 2017-18 secondary transition IEP file reviews</a:t>
            </a:r>
          </a:p>
          <a:p>
            <a:r>
              <a:rPr lang="en-US" dirty="0" smtClean="0"/>
              <a:t>August 30, 2018 – Webinar for Timely Initial Evaluation September 11, 2018—Next TA call</a:t>
            </a:r>
          </a:p>
          <a:p>
            <a:r>
              <a:rPr lang="en-US" dirty="0" smtClean="0"/>
              <a:t>September 17, 2018—unmet needs application due</a:t>
            </a:r>
          </a:p>
          <a:p>
            <a:r>
              <a:rPr lang="en-US" dirty="0" smtClean="0"/>
              <a:t>September 30, 2018—Initial LSPPs due in Native Star</a:t>
            </a:r>
          </a:p>
          <a:p>
            <a:r>
              <a:rPr lang="en-US" dirty="0" smtClean="0"/>
              <a:t>September 30, 2018 -  Timely  Initial Evaluation Desk Audit Form due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76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BIE Division of Performance and Accountability</a:t>
            </a:r>
            <a:br>
              <a:rPr lang="en-US" sz="2400" dirty="0" smtClean="0"/>
            </a:br>
            <a:r>
              <a:rPr lang="en-US" sz="2400" dirty="0" smtClean="0"/>
              <a:t>Special </a:t>
            </a:r>
            <a:r>
              <a:rPr lang="en-US" sz="2400" smtClean="0"/>
              <a:t>Education Staff 2018-19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AE3F-34B0-4252-941F-D54AC5847F83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293455"/>
              </p:ext>
            </p:extLst>
          </p:nvPr>
        </p:nvGraphicFramePr>
        <p:xfrm>
          <a:off x="304800" y="1397000"/>
          <a:ext cx="84582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Staff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Telephone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Connie Albert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baseline="0" dirty="0" smtClean="0"/>
                        <a:t>Education Program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Albuquerque, NM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connie.albert@bie.edu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505-563-5180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Jennifer Davis</a:t>
                      </a:r>
                    </a:p>
                    <a:p>
                      <a:r>
                        <a:rPr lang="en-US" sz="1400" dirty="0" smtClean="0"/>
                        <a:t>Education Program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Phoenix,</a:t>
                      </a:r>
                      <a:r>
                        <a:rPr lang="en-US" sz="1400" baseline="0" dirty="0" smtClean="0"/>
                        <a:t> AZ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4"/>
                        </a:rPr>
                        <a:t>jennifer.davis@bie.edu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602-265-1592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Donald Griffin</a:t>
                      </a:r>
                    </a:p>
                    <a:p>
                      <a:r>
                        <a:rPr lang="en-US" sz="1400" dirty="0" smtClean="0"/>
                        <a:t>Supervisory Education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Washington, DC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5"/>
                        </a:rPr>
                        <a:t>donald.griffin@bie.edu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202-208-0268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Narcy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Ka’won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Education Program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Nashville, TN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6"/>
                        </a:rPr>
                        <a:t>narcy.kawon@bie.edu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615-564-6632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Deanna Klingensmith</a:t>
                      </a:r>
                    </a:p>
                    <a:p>
                      <a:r>
                        <a:rPr lang="en-US" sz="1400" dirty="0" smtClean="0"/>
                        <a:t>Education</a:t>
                      </a:r>
                      <a:r>
                        <a:rPr lang="en-US" sz="1400" baseline="0" dirty="0" smtClean="0"/>
                        <a:t> Program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Seattle, WA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7"/>
                        </a:rPr>
                        <a:t>deanna.klingensmith@bie.edu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206-220-7979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Marcy Oliver</a:t>
                      </a:r>
                    </a:p>
                    <a:p>
                      <a:r>
                        <a:rPr lang="en-US" sz="1400" dirty="0" smtClean="0"/>
                        <a:t>Education Program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Albuquerque, NM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8"/>
                        </a:rPr>
                        <a:t>marcy.oliver@bie.edu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505-563-5239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Delphina Shunkamolah</a:t>
                      </a:r>
                    </a:p>
                    <a:p>
                      <a:r>
                        <a:rPr lang="en-US" sz="1400" dirty="0" smtClean="0"/>
                        <a:t>Education</a:t>
                      </a:r>
                      <a:r>
                        <a:rPr lang="en-US" sz="1400" baseline="0" dirty="0" smtClean="0"/>
                        <a:t> Program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Shiprock</a:t>
                      </a:r>
                      <a:r>
                        <a:rPr lang="en-US" sz="1400" dirty="0" smtClean="0"/>
                        <a:t>, NM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9"/>
                        </a:rPr>
                        <a:t>delphina.shunkamolah@bie.edu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505-368-3407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Zonnie Sombrero</a:t>
                      </a:r>
                    </a:p>
                    <a:p>
                      <a:r>
                        <a:rPr lang="en-US" sz="1400" dirty="0" smtClean="0"/>
                        <a:t>Education Program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Tuba City, AZ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10"/>
                        </a:rPr>
                        <a:t>zonnie.sombrero@bie.edu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928-283-2218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Dr. Eugene Thompson</a:t>
                      </a:r>
                    </a:p>
                    <a:p>
                      <a:r>
                        <a:rPr lang="en-US" sz="1400" dirty="0" smtClean="0"/>
                        <a:t>Education</a:t>
                      </a:r>
                      <a:r>
                        <a:rPr lang="en-US" sz="1400" baseline="0" dirty="0" smtClean="0"/>
                        <a:t> Program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Albuquerque, NM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11"/>
                        </a:rPr>
                        <a:t>eugene.thompson@bie.edu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505-563-5394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2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2017 Amended Special Education Determinations —waiting for approval of letter</a:t>
            </a:r>
          </a:p>
          <a:p>
            <a:r>
              <a:rPr lang="en-US" dirty="0" smtClean="0"/>
              <a:t>2018 Special Education Determinations– September 2018</a:t>
            </a:r>
          </a:p>
          <a:p>
            <a:r>
              <a:rPr lang="en-US" dirty="0" smtClean="0"/>
              <a:t>Need school contact information (</a:t>
            </a:r>
            <a:r>
              <a:rPr lang="en-US" dirty="0" err="1" smtClean="0"/>
              <a:t>ph</a:t>
            </a:r>
            <a:r>
              <a:rPr lang="en-US" dirty="0" smtClean="0"/>
              <a:t> &amp; email):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Superintendent, principal, special education coordinator, business manager, secondary transition specialists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Email to:  Annette Miller:  </a:t>
            </a:r>
            <a:r>
              <a:rPr lang="en-US" dirty="0" smtClean="0">
                <a:hlinkClick r:id="rId2"/>
              </a:rPr>
              <a:t>annette.miller@bie.edu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12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 2018-19 Special Education Calendar of due dates—posted on BIE website</a:t>
            </a:r>
          </a:p>
          <a:p>
            <a:r>
              <a:rPr lang="en-US" dirty="0" smtClean="0"/>
              <a:t>SY 2018-19 Monthly TA Call &amp; Webinars—posted on BIE website</a:t>
            </a:r>
          </a:p>
          <a:p>
            <a:r>
              <a:rPr lang="en-US" dirty="0" smtClean="0"/>
              <a:t>SY 2018-19 Personnel &amp; Related Services—schools will be contacted this fall.</a:t>
            </a:r>
          </a:p>
          <a:p>
            <a:r>
              <a:rPr lang="en-US" dirty="0" smtClean="0"/>
              <a:t>Post School Outcomes data collection this fall for SY 2016-17 leavers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8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 Distribution Documents (FDD) are being submitted to BIE Director’s office for disbursement of funds for SY 2018-19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5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 for SY 2018-19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</a:rPr>
              <a:t>pecial education teachers should be available </a:t>
            </a:r>
            <a:r>
              <a:rPr lang="en-US" dirty="0">
                <a:latin typeface="Calibri" panose="020F0502020204030204" pitchFamily="34" charset="0"/>
              </a:rPr>
              <a:t>to provide special education services on the first day of </a:t>
            </a:r>
            <a:r>
              <a:rPr lang="en-US" dirty="0" smtClean="0">
                <a:latin typeface="Calibri" panose="020F0502020204030204" pitchFamily="34" charset="0"/>
              </a:rPr>
              <a:t>school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</a:rPr>
              <a:t>R</a:t>
            </a:r>
            <a:r>
              <a:rPr lang="en-US" dirty="0" smtClean="0">
                <a:latin typeface="Calibri" panose="020F0502020204030204" pitchFamily="34" charset="0"/>
              </a:rPr>
              <a:t>elated </a:t>
            </a:r>
            <a:r>
              <a:rPr lang="en-US" dirty="0">
                <a:latin typeface="Calibri" panose="020F0502020204030204" pitchFamily="34" charset="0"/>
              </a:rPr>
              <a:t>service providers </a:t>
            </a:r>
            <a:r>
              <a:rPr lang="en-US" dirty="0" smtClean="0">
                <a:latin typeface="Calibri" panose="020F0502020204030204" pitchFamily="34" charset="0"/>
              </a:rPr>
              <a:t>should be available </a:t>
            </a:r>
            <a:r>
              <a:rPr lang="en-US" dirty="0">
                <a:latin typeface="Calibri" panose="020F0502020204030204" pitchFamily="34" charset="0"/>
              </a:rPr>
              <a:t>on the first day of </a:t>
            </a:r>
            <a:r>
              <a:rPr lang="en-US" dirty="0" smtClean="0">
                <a:latin typeface="Calibri" panose="020F0502020204030204" pitchFamily="34" charset="0"/>
              </a:rPr>
              <a:t>school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</a:rPr>
              <a:t>A</a:t>
            </a:r>
            <a:r>
              <a:rPr lang="en-US" dirty="0" smtClean="0">
                <a:latin typeface="Calibri" panose="020F0502020204030204" pitchFamily="34" charset="0"/>
              </a:rPr>
              <a:t>ll </a:t>
            </a:r>
            <a:r>
              <a:rPr lang="en-US" dirty="0">
                <a:latin typeface="Calibri" panose="020F0502020204030204" pitchFamily="34" charset="0"/>
              </a:rPr>
              <a:t>students with disabilities have active/current </a:t>
            </a:r>
            <a:r>
              <a:rPr lang="en-US" dirty="0" smtClean="0">
                <a:latin typeface="Calibri" panose="020F0502020204030204" pitchFamily="34" charset="0"/>
              </a:rPr>
              <a:t>IEPs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</a:rPr>
              <a:t>ervices are </a:t>
            </a:r>
            <a:r>
              <a:rPr lang="en-US" dirty="0">
                <a:latin typeface="Calibri" panose="020F0502020204030204" pitchFamily="34" charset="0"/>
              </a:rPr>
              <a:t>provided and documented through: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Calibri" panose="020F0502020204030204" pitchFamily="34" charset="0"/>
              </a:rPr>
              <a:t>  Attendance rosters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Calibri" panose="020F0502020204030204" pitchFamily="34" charset="0"/>
              </a:rPr>
              <a:t>  Service logs</a:t>
            </a:r>
          </a:p>
          <a:p>
            <a:pPr indent="-29845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elivery </a:t>
            </a:r>
            <a:r>
              <a:rPr lang="en-US" dirty="0">
                <a:latin typeface="Calibri" panose="020F0502020204030204" pitchFamily="34" charset="0"/>
              </a:rPr>
              <a:t>of missed services </a:t>
            </a:r>
            <a:r>
              <a:rPr lang="en-US" dirty="0" smtClean="0">
                <a:latin typeface="Calibri" panose="020F0502020204030204" pitchFamily="34" charset="0"/>
              </a:rPr>
              <a:t>are </a:t>
            </a:r>
            <a:r>
              <a:rPr lang="en-US" dirty="0">
                <a:latin typeface="Calibri" panose="020F0502020204030204" pitchFamily="34" charset="0"/>
              </a:rPr>
              <a:t>documented and 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missed services </a:t>
            </a:r>
            <a:r>
              <a:rPr lang="en-US" dirty="0" smtClean="0">
                <a:latin typeface="Calibri" panose="020F0502020204030204" pitchFamily="34" charset="0"/>
              </a:rPr>
              <a:t>are to be provided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2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 Part B Unmet Needs Application SY 2018-19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Schools are eligible to apply.</a:t>
            </a:r>
          </a:p>
          <a:p>
            <a:r>
              <a:rPr lang="en-US" dirty="0" smtClean="0"/>
              <a:t>Unmet Needs Application posted on BIE website- Native Star; window will open September 4, </a:t>
            </a:r>
            <a:r>
              <a:rPr lang="en-US" dirty="0"/>
              <a:t>2018</a:t>
            </a:r>
          </a:p>
          <a:p>
            <a:r>
              <a:rPr lang="en-US" dirty="0" smtClean="0"/>
              <a:t>Unmet Needs application </a:t>
            </a:r>
            <a:r>
              <a:rPr lang="en-US" dirty="0"/>
              <a:t>webinar on </a:t>
            </a:r>
            <a:r>
              <a:rPr lang="en-US" dirty="0" smtClean="0"/>
              <a:t>August 23, 2018, 1pm -2pm (MDT)</a:t>
            </a:r>
          </a:p>
          <a:p>
            <a:r>
              <a:rPr lang="en-US" dirty="0" smtClean="0"/>
              <a:t>Complete Application due September 17, 2018</a:t>
            </a:r>
          </a:p>
          <a:p>
            <a:r>
              <a:rPr lang="en-US" dirty="0" smtClean="0"/>
              <a:t>Location: Native Star/Resources/Docs &amp; Links</a:t>
            </a:r>
          </a:p>
        </p:txBody>
      </p:sp>
    </p:spTree>
    <p:extLst>
      <p:ext uri="{BB962C8B-B14F-4D97-AF65-F5344CB8AC3E}">
        <p14:creationId xmlns:p14="http://schemas.microsoft.com/office/powerpoint/2010/main" val="6197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Unmet Needs?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953000"/>
          </a:xfrm>
        </p:spPr>
        <p:txBody>
          <a:bodyPr rtlCol="0">
            <a:normAutofit fontScale="85000" lnSpcReduction="20000"/>
          </a:bodyPr>
          <a:lstStyle/>
          <a:p>
            <a:pPr marL="393192" lvl="1" indent="0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 pitchFamily="34" charset="0"/>
              <a:buNone/>
              <a:defRPr/>
            </a:pPr>
            <a:r>
              <a:rPr lang="en-US" sz="3200" dirty="0" smtClean="0"/>
              <a:t>An opportunity to apply for additional Part B supplemental funds if:</a:t>
            </a:r>
          </a:p>
          <a:p>
            <a:pPr marL="393192" lvl="1" indent="0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 pitchFamily="34" charset="0"/>
              <a:buNone/>
              <a:defRPr/>
            </a:pPr>
            <a:endParaRPr lang="en-US" sz="2400" dirty="0" smtClean="0"/>
          </a:p>
          <a:p>
            <a:pPr marL="1088136" lvl="2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en-US" sz="3200" dirty="0" smtClean="0"/>
              <a:t>Priority 1 - Increase  in numbers of NEW high needs students </a:t>
            </a:r>
            <a:r>
              <a:rPr lang="en-US" sz="3200" u="sng" dirty="0" smtClean="0"/>
              <a:t>or</a:t>
            </a:r>
          </a:p>
          <a:p>
            <a:pPr marL="1088136" lvl="2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en-US" sz="3200" dirty="0" smtClean="0"/>
              <a:t>Priority 2 – Substantial Increase (at least 10% ) in new special education enrollment.</a:t>
            </a:r>
          </a:p>
          <a:p>
            <a:pPr marL="630936" lvl="2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en-US" sz="3200" dirty="0"/>
              <a:t>*Schools can apply for only Priority 1 or 2, not both.</a:t>
            </a:r>
          </a:p>
          <a:p>
            <a:pPr marL="630936" lvl="2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en-US" sz="3200" dirty="0" smtClean="0"/>
              <a:t> </a:t>
            </a:r>
          </a:p>
          <a:p>
            <a:pPr marL="630936" lvl="2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en-US" sz="3200" dirty="0" smtClean="0"/>
              <a:t>3.  Priority 3 - </a:t>
            </a:r>
            <a:r>
              <a:rPr lang="en-US" sz="3200" dirty="0"/>
              <a:t>Unique </a:t>
            </a:r>
            <a:r>
              <a:rPr lang="en-US" sz="3200" dirty="0" smtClean="0"/>
              <a:t>circumstances </a:t>
            </a:r>
          </a:p>
          <a:p>
            <a:pPr marL="905256" lvl="3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Arial" panose="020B0604020202020204" pitchFamily="34" charset="0"/>
              <a:buNone/>
              <a:defRPr/>
            </a:pPr>
            <a:r>
              <a:rPr lang="en-US" sz="3000" dirty="0"/>
              <a:t>*</a:t>
            </a:r>
            <a:r>
              <a:rPr lang="en-US" sz="3000" dirty="0" smtClean="0"/>
              <a:t>Schools </a:t>
            </a:r>
            <a:r>
              <a:rPr lang="en-US" sz="3000" dirty="0"/>
              <a:t>are eligible to request for Unique Circumstances </a:t>
            </a:r>
            <a:r>
              <a:rPr lang="en-US" sz="3000" u="sng" dirty="0" smtClean="0"/>
              <a:t>in addition </a:t>
            </a:r>
            <a:r>
              <a:rPr lang="en-US" sz="3000" dirty="0" smtClean="0"/>
              <a:t>to </a:t>
            </a:r>
            <a:r>
              <a:rPr lang="en-US" sz="3000" dirty="0"/>
              <a:t>Priority 1 or Priority </a:t>
            </a:r>
            <a:r>
              <a:rPr lang="en-US" sz="3000" dirty="0" smtClean="0"/>
              <a:t>2</a:t>
            </a:r>
            <a:r>
              <a:rPr lang="en-US" sz="3000" dirty="0"/>
              <a:t>									</a:t>
            </a:r>
          </a:p>
          <a:p>
            <a:pPr marL="1088136" lvl="2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en-US" sz="3200" dirty="0"/>
          </a:p>
          <a:p>
            <a:pPr marL="630936" lvl="2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endParaRPr lang="en-US" sz="320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67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09465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56B4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6B4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6B4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6B4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6B4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7159E73-CD80-48FE-89E8-FA2188E8F85A}" type="slidenum">
              <a:rPr lang="en-US" altLang="en-US" sz="1800">
                <a:solidFill>
                  <a:srgbClr val="FFFFFF"/>
                </a:solidFill>
                <a:latin typeface="Lucida Sans Unicode" panose="020B060203050402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1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600" dirty="0" smtClean="0"/>
              <a:t>How to Prepare for Unmet Needs application for SY2018-19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Components for a complete application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Unmet Needs application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Priority 1 </a:t>
            </a:r>
            <a:r>
              <a:rPr lang="en-US" b="1" u="sng" dirty="0">
                <a:solidFill>
                  <a:srgbClr val="FF0000"/>
                </a:solidFill>
              </a:rPr>
              <a:t>or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Priority </a:t>
            </a:r>
            <a:r>
              <a:rPr lang="en-US" dirty="0"/>
              <a:t>2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Priority 3 with budget and narrative </a:t>
            </a:r>
            <a:endParaRPr lang="en-US" dirty="0" smtClean="0"/>
          </a:p>
          <a:p>
            <a:pPr marL="857250" lvl="2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Current list of SWD utilizing NASIS Adhoc </a:t>
            </a:r>
            <a:r>
              <a:rPr lang="en-US" dirty="0" smtClean="0"/>
              <a:t>Reporting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Signed by school administrator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Scan and send via email to </a:t>
            </a:r>
            <a:r>
              <a:rPr lang="en-US" dirty="0" smtClean="0">
                <a:hlinkClick r:id="rId2"/>
              </a:rPr>
              <a:t>Fiscal.Accountability@bie.edu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Current and valid </a:t>
            </a:r>
            <a:r>
              <a:rPr lang="en-US" dirty="0" smtClean="0"/>
              <a:t>IEP of each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867</Words>
  <Application>Microsoft Office PowerPoint</Application>
  <PresentationFormat>On-screen Show (4:3)</PresentationFormat>
  <Paragraphs>177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Office Theme</vt:lpstr>
      <vt:lpstr>Oriel</vt:lpstr>
      <vt:lpstr>1_Office Theme</vt:lpstr>
      <vt:lpstr>2_Office Theme</vt:lpstr>
      <vt:lpstr>BIEDPA Special Education Monthly TA Call</vt:lpstr>
      <vt:lpstr>Welcome Back</vt:lpstr>
      <vt:lpstr>PowerPoint Presentation</vt:lpstr>
      <vt:lpstr>PowerPoint Presentation</vt:lpstr>
      <vt:lpstr>PowerPoint Presentation</vt:lpstr>
      <vt:lpstr>Guidance for SY 2018-19</vt:lpstr>
      <vt:lpstr>IDEA Part B Unmet Needs Application SY 2018-19</vt:lpstr>
      <vt:lpstr>What is Unmet Needs?</vt:lpstr>
      <vt:lpstr>How to Prepare for Unmet Needs application for SY2018-19</vt:lpstr>
      <vt:lpstr>PowerPoint Presentation</vt:lpstr>
      <vt:lpstr>REMINDER</vt:lpstr>
      <vt:lpstr> WHERE TO SEND </vt:lpstr>
      <vt:lpstr>LOCATION OF DESK AUDIT FORM</vt:lpstr>
      <vt:lpstr>DESK AUDIT FORM</vt:lpstr>
      <vt:lpstr>Parent Consent to Evaluate</vt:lpstr>
      <vt:lpstr>Determination of Eligibility</vt:lpstr>
      <vt:lpstr>TIMELY INITIAL EVALUATION </vt:lpstr>
      <vt:lpstr>CONTACT INFORMATION</vt:lpstr>
      <vt:lpstr>LSPP</vt:lpstr>
      <vt:lpstr>BIEDPA Special Education  Announcements</vt:lpstr>
      <vt:lpstr> BIE Division of Performance and Accountability Special Education Staff 2018-19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BIEDPA Special Education Monthly TA Call</dc:title>
  <dc:creator>Thompson, Eugene</dc:creator>
  <cp:lastModifiedBy>Thompson, Eugene</cp:lastModifiedBy>
  <cp:revision>26</cp:revision>
  <cp:lastPrinted>2018-08-14T15:25:10Z</cp:lastPrinted>
  <dcterms:created xsi:type="dcterms:W3CDTF">2018-08-09T21:48:41Z</dcterms:created>
  <dcterms:modified xsi:type="dcterms:W3CDTF">2018-08-14T17:19:49Z</dcterms:modified>
</cp:coreProperties>
</file>