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60" r:id="rId2"/>
    <p:sldId id="363" r:id="rId3"/>
    <p:sldId id="347" r:id="rId4"/>
    <p:sldId id="376" r:id="rId5"/>
    <p:sldId id="349" r:id="rId6"/>
    <p:sldId id="377" r:id="rId7"/>
    <p:sldId id="279" r:id="rId8"/>
    <p:sldId id="262" r:id="rId9"/>
    <p:sldId id="305" r:id="rId10"/>
    <p:sldId id="364" r:id="rId11"/>
    <p:sldId id="263" r:id="rId12"/>
    <p:sldId id="374" r:id="rId13"/>
    <p:sldId id="268" r:id="rId14"/>
    <p:sldId id="269" r:id="rId15"/>
    <p:sldId id="378" r:id="rId16"/>
    <p:sldId id="375" r:id="rId17"/>
    <p:sldId id="365" r:id="rId18"/>
    <p:sldId id="367" r:id="rId19"/>
    <p:sldId id="371" r:id="rId20"/>
    <p:sldId id="267" r:id="rId21"/>
    <p:sldId id="368" r:id="rId22"/>
    <p:sldId id="369" r:id="rId23"/>
    <p:sldId id="370" r:id="rId24"/>
    <p:sldId id="372" r:id="rId25"/>
    <p:sldId id="323" r:id="rId26"/>
    <p:sldId id="291" r:id="rId27"/>
    <p:sldId id="379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FF"/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78993" autoAdjust="0"/>
  </p:normalViewPr>
  <p:slideViewPr>
    <p:cSldViewPr>
      <p:cViewPr varScale="1">
        <p:scale>
          <a:sx n="57" d="100"/>
          <a:sy n="57" d="100"/>
        </p:scale>
        <p:origin x="-666" y="-96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DB4578-DF52-484E-97F9-9BDC8481C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71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5287D0-483E-4E41-B8E4-338229DF8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6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2" tIns="45710" rIns="91422" bIns="4571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287D0-483E-4E41-B8E4-338229DF827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5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287D0-483E-4E41-B8E4-338229DF827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287D0-483E-4E41-B8E4-338229DF82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58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2" tIns="45710" rIns="91422" bIns="45710"/>
          <a:lstStyle/>
          <a:p>
            <a:endParaRPr lang="en-US" sz="800" dirty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 anchor="b"/>
          <a:lstStyle/>
          <a:p>
            <a:pPr algn="r" defTabSz="913980"/>
            <a:fld id="{5DD46B04-7C66-451F-9CF7-0ADFC0514003}" type="slidenum">
              <a:rPr lang="en-US" sz="1200">
                <a:latin typeface="Calibri" pitchFamily="34" charset="0"/>
                <a:cs typeface="Arial" charset="0"/>
              </a:rPr>
              <a:pPr algn="r" defTabSz="913980"/>
              <a:t>26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287D0-483E-4E41-B8E4-338229DF82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287D0-483E-4E41-B8E4-338229DF82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8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2" tIns="45710" rIns="91422" bIns="45710"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 anchor="b"/>
          <a:lstStyle/>
          <a:p>
            <a:pPr algn="r" defTabSz="913980"/>
            <a:fld id="{E96BD3B8-3071-4174-A0CF-90A1373DE31D}" type="slidenum">
              <a:rPr lang="en-US" sz="1200">
                <a:latin typeface="Calibri" pitchFamily="34" charset="0"/>
                <a:cs typeface="Arial" charset="0"/>
              </a:rPr>
              <a:pPr algn="r" defTabSz="913980"/>
              <a:t>8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287D0-483E-4E41-B8E4-338229DF82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287D0-483E-4E41-B8E4-338229DF82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8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2" tIns="45710" rIns="91422" bIns="45710"/>
          <a:lstStyle/>
          <a:p>
            <a:endParaRPr lang="en-US" dirty="0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 anchor="b"/>
          <a:lstStyle/>
          <a:p>
            <a:pPr algn="r" defTabSz="913980"/>
            <a:fld id="{395D30AD-9F04-421A-B94D-347D1C1F5648}" type="slidenum">
              <a:rPr lang="en-US" sz="1200">
                <a:latin typeface="Calibri" pitchFamily="34" charset="0"/>
                <a:cs typeface="Arial" charset="0"/>
              </a:rPr>
              <a:pPr algn="r" defTabSz="913980"/>
              <a:t>13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2" tIns="45710" rIns="91422" bIns="45710"/>
          <a:lstStyle/>
          <a:p>
            <a:pPr defTabSz="930156"/>
            <a:endParaRPr 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 anchor="b"/>
          <a:lstStyle/>
          <a:p>
            <a:pPr algn="r" defTabSz="913980"/>
            <a:fld id="{7EAB19A0-5980-431A-9C9B-3CE781F92B93}" type="slidenum">
              <a:rPr lang="en-US" sz="1200">
                <a:latin typeface="Calibri" pitchFamily="34" charset="0"/>
                <a:cs typeface="Arial" charset="0"/>
              </a:rPr>
              <a:pPr algn="r" defTabSz="913980"/>
              <a:t>14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287D0-483E-4E41-B8E4-338229DF82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2057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198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1"/>
            <a:endParaRPr lang="en-US" altLang="en-US" dirty="0" smtClean="0"/>
          </a:p>
        </p:txBody>
      </p:sp>
      <p:sp>
        <p:nvSpPr>
          <p:cNvPr id="30724" name="Freeform 4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63500" cap="flat" cmpd="sng">
            <a:solidFill>
              <a:srgbClr val="3366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57200" y="5943600"/>
            <a:ext cx="62484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 userDrawn="1"/>
        </p:nvSpPr>
        <p:spPr bwMode="auto">
          <a:xfrm>
            <a:off x="457200" y="6096000"/>
            <a:ext cx="5791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1400" b="1" i="1" dirty="0" smtClean="0">
                <a:latin typeface="Verdana" pitchFamily="34" charset="0"/>
              </a:rPr>
              <a:t>Let’s Move! in Indian Country Webinar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i="1" dirty="0" smtClean="0">
                <a:latin typeface="Verdana" pitchFamily="34" charset="0"/>
              </a:rPr>
              <a:t>February 14,</a:t>
            </a:r>
            <a:r>
              <a:rPr lang="en-US" sz="1400" b="1" i="1" baseline="0" dirty="0" smtClean="0">
                <a:latin typeface="Verdana" pitchFamily="34" charset="0"/>
              </a:rPr>
              <a:t> 2012</a:t>
            </a:r>
            <a:endParaRPr lang="en-US" sz="1400" b="1" i="1" dirty="0" smtClean="0">
              <a:latin typeface="Verdana" pitchFamily="34" charset="0"/>
            </a:endParaRPr>
          </a:p>
        </p:txBody>
      </p:sp>
      <p:pic>
        <p:nvPicPr>
          <p:cNvPr id="1031" name="Picture 9" descr="LBSBTS_FINAL_URL_TM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5486400"/>
            <a:ext cx="27971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9pPr>
    </p:titleStyle>
    <p:bodyStyle>
      <a:lvl1pPr marL="508000" indent="-392113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73138" indent="-3492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611313" indent="-35083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o"/>
        <a:defRPr sz="2200">
          <a:solidFill>
            <a:schemeClr val="tx1"/>
          </a:solidFill>
          <a:latin typeface="+mn-lt"/>
        </a:defRPr>
      </a:lvl3pPr>
      <a:lvl4pPr marL="2041525" indent="-315913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4pPr>
      <a:lvl5pPr marL="2495550" indent="-339725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5pPr>
      <a:lvl6pPr marL="2952750" indent="-339725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6pPr>
      <a:lvl7pPr marL="3409950" indent="-339725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7pPr>
      <a:lvl8pPr marL="3867150" indent="-339725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8pPr>
      <a:lvl9pPr marL="4324350" indent="-339725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hyperlink" Target="http://www.affi.com/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adbars2schools.org/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hyperlink" Target="http://www2c.cdc.gov/ecards/message/message.asp?cardid=589" TargetMode="Externa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/>
          </p:cNvSpPr>
          <p:nvPr/>
        </p:nvSpPr>
        <p:spPr bwMode="auto">
          <a:xfrm>
            <a:off x="552012" y="41148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00"/>
              </a:spcBef>
              <a:buFont typeface="Arial" charset="0"/>
              <a:buNone/>
            </a:pPr>
            <a:r>
              <a:rPr lang="en-US" sz="3200" dirty="0">
                <a:cs typeface="Arial" charset="0"/>
              </a:rPr>
              <a:t>Diane Harris, Ph.D., M.P.H., C.H.E.S.</a:t>
            </a:r>
          </a:p>
          <a:p>
            <a:pPr algn="ctr">
              <a:spcBef>
                <a:spcPts val="400"/>
              </a:spcBef>
              <a:buFont typeface="Arial" charset="0"/>
              <a:buNone/>
            </a:pPr>
            <a:r>
              <a:rPr lang="en-US" sz="2000" dirty="0">
                <a:cs typeface="Arial" charset="0"/>
              </a:rPr>
              <a:t>Centers for Disease Control and Prevention</a:t>
            </a:r>
          </a:p>
          <a:p>
            <a:pPr algn="ctr">
              <a:spcBef>
                <a:spcPts val="400"/>
              </a:spcBef>
              <a:buFont typeface="Arial" charset="0"/>
              <a:buNone/>
            </a:pPr>
            <a:r>
              <a:rPr lang="en-US" sz="2000" dirty="0">
                <a:cs typeface="Arial" charset="0"/>
              </a:rPr>
              <a:t>Division of Nutrition, Physical Activity and Obesity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2" y="437138"/>
            <a:ext cx="7952678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903" y="584257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The conclusions in this presentation are those of the author and do not necessarily represent the views of the Centers for Disease Control and Prevention.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1975" y="2819400"/>
            <a:ext cx="2810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Kristen ITC" pitchFamily="66" charset="0"/>
              </a:rPr>
              <a:t>For BIE Schools</a:t>
            </a:r>
            <a:endParaRPr lang="en-US" sz="3200" b="1" dirty="0">
              <a:solidFill>
                <a:srgbClr val="C0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affi.com/AFFI/files/ccLibraryFiles/Filename/000000000336/smAFFI%20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51" y="42672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mericanCanc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748" y="3590790"/>
            <a:ext cx="14287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DC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9051" y="1522343"/>
            <a:ext cx="130156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mericanHe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8888" y="4800600"/>
            <a:ext cx="19177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da_logo4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2951" y="5105400"/>
            <a:ext cx="18161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NCI logo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3004" y="996086"/>
            <a:ext cx="11064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S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7314" y="1426717"/>
            <a:ext cx="1228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u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65006" y="2525517"/>
            <a:ext cx="127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72951" y="2756059"/>
            <a:ext cx="3019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National Alliance for Nutrition and Activit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4149725"/>
            <a:ext cx="2286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mealtime.org/images/home_footer_cannedfoodalliance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491" y="2768404"/>
            <a:ext cx="1155309" cy="9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United Fresh logo"/>
          <p:cNvPicPr>
            <a:picLocks noChangeAspect="1" noChangeArrowheads="1"/>
          </p:cNvPicPr>
          <p:nvPr/>
        </p:nvPicPr>
        <p:blipFill>
          <a:blip r:embed="rId14" cstate="print"/>
          <a:srcRect t="3778" r="3053" b="29292"/>
          <a:stretch>
            <a:fillRect/>
          </a:stretch>
        </p:blipFill>
        <p:spPr bwMode="auto">
          <a:xfrm>
            <a:off x="477809" y="2878138"/>
            <a:ext cx="1727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82609" y="381000"/>
            <a:ext cx="8229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National Fruit &amp; Vegetable Alliance</a:t>
            </a:r>
          </a:p>
        </p:txBody>
      </p:sp>
      <p:pic>
        <p:nvPicPr>
          <p:cNvPr id="18" name="Picture 16" descr="logo_ada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5768" y="4141629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93" y="1157066"/>
            <a:ext cx="1390996" cy="1163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9" y="1812899"/>
            <a:ext cx="1397391" cy="10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382000" cy="838200"/>
          </a:xfrm>
        </p:spPr>
        <p:txBody>
          <a:bodyPr anchor="ctr"/>
          <a:lstStyle/>
          <a:p>
            <a:pPr algn="ctr"/>
            <a:r>
              <a:rPr lang="en-US" sz="2800" dirty="0" smtClean="0"/>
              <a:t>Let’s Move Salad Bars to Schools Launch</a:t>
            </a:r>
            <a:br>
              <a:rPr lang="en-US" sz="2800" dirty="0" smtClean="0"/>
            </a:br>
            <a:r>
              <a:rPr lang="en-US" sz="2000" dirty="0" smtClean="0"/>
              <a:t>November 22, 2010</a:t>
            </a:r>
            <a:endParaRPr lang="en-US" sz="2000" i="1" dirty="0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905000" y="5176837"/>
            <a:ext cx="521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cs typeface="Arial" charset="0"/>
              </a:rPr>
              <a:t>Riverside Elementary School, Miami </a:t>
            </a:r>
            <a:endParaRPr lang="en-US" sz="2400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72" y="1371600"/>
            <a:ext cx="5265168" cy="351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t="24518" r="28915" b="21289"/>
          <a:stretch/>
        </p:blipFill>
        <p:spPr bwMode="auto">
          <a:xfrm>
            <a:off x="533400" y="304800"/>
            <a:ext cx="791742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0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www.saladbars2schools.org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t="19001" r="27182" b="29526"/>
          <a:stretch/>
        </p:blipFill>
        <p:spPr bwMode="auto">
          <a:xfrm>
            <a:off x="235028" y="1009996"/>
            <a:ext cx="8673943" cy="582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86600" y="1143000"/>
            <a:ext cx="914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762000" y="381000"/>
            <a:ext cx="7543800" cy="1143000"/>
          </a:xfrm>
        </p:spPr>
        <p:txBody>
          <a:bodyPr anchor="ctr"/>
          <a:lstStyle/>
          <a:p>
            <a:pPr algn="ctr"/>
            <a:r>
              <a:rPr lang="en-US" dirty="0" smtClean="0"/>
              <a:t>Schools/Districts Must Apply Online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467751" y="1828800"/>
            <a:ext cx="8686800" cy="3276600"/>
          </a:xfrm>
        </p:spPr>
        <p:txBody>
          <a:bodyPr/>
          <a:lstStyle/>
          <a:p>
            <a:r>
              <a:rPr lang="en-US" dirty="0" smtClean="0"/>
              <a:t>Online district application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for 1 application for multiple schools</a:t>
            </a:r>
          </a:p>
          <a:p>
            <a:r>
              <a:rPr lang="en-US" dirty="0" smtClean="0"/>
              <a:t>Approval required from Nutrition Services Director and Superintendent</a:t>
            </a:r>
          </a:p>
          <a:p>
            <a:r>
              <a:rPr lang="en-US" dirty="0" smtClean="0"/>
              <a:t>Priority</a:t>
            </a:r>
          </a:p>
          <a:p>
            <a:pPr lvl="1"/>
            <a:r>
              <a:rPr lang="en-US" dirty="0" smtClean="0"/>
              <a:t>HUSSC Awardees</a:t>
            </a:r>
          </a:p>
          <a:p>
            <a:pPr lvl="1"/>
            <a:r>
              <a:rPr lang="en-US" dirty="0" smtClean="0"/>
              <a:t>All schools in NSLP – prioritized based on % free/reduced &amp; commitment to salad bars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04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mtClean="0"/>
              <a:t> LMSB2S Salad Bar Package</a:t>
            </a:r>
            <a:endParaRPr lang="en-US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13716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08000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3138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61131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o"/>
              <a:defRPr sz="2200">
                <a:solidFill>
                  <a:schemeClr val="tx1"/>
                </a:solidFill>
                <a:latin typeface="+mn-lt"/>
              </a:defRPr>
            </a:lvl3pPr>
            <a:lvl4pPr marL="2041525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49555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952750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409950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867150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324350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err="1" smtClean="0"/>
              <a:t>Cambro</a:t>
            </a:r>
            <a:r>
              <a:rPr lang="en-US" sz="2400" dirty="0" smtClean="0"/>
              <a:t> portable 72” 5-well insulated salad bar with two tray rails (regular or low height)*</a:t>
            </a:r>
          </a:p>
          <a:p>
            <a:pPr lvl="1"/>
            <a:r>
              <a:rPr lang="en-US" sz="2000" dirty="0" smtClean="0"/>
              <a:t>Buffet </a:t>
            </a:r>
            <a:r>
              <a:rPr lang="en-US" sz="2000" dirty="0" err="1" smtClean="0"/>
              <a:t>Camchillers</a:t>
            </a:r>
            <a:r>
              <a:rPr lang="en-US" sz="2000" baseline="30000" dirty="0" smtClean="0"/>
              <a:t>®</a:t>
            </a:r>
          </a:p>
          <a:p>
            <a:pPr lvl="1"/>
            <a:r>
              <a:rPr lang="en-US" sz="2000" dirty="0" smtClean="0"/>
              <a:t>Translucent polypropylene food pans</a:t>
            </a:r>
          </a:p>
          <a:p>
            <a:r>
              <a:rPr lang="en-US" sz="2400" dirty="0" smtClean="0"/>
              <a:t>9” Scalloped serving tongs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029200"/>
            <a:ext cx="57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en-US" sz="2000" i="1" dirty="0">
                <a:solidFill>
                  <a:srgbClr val="C00000"/>
                </a:solidFill>
              </a:rPr>
              <a:t>* </a:t>
            </a:r>
            <a:r>
              <a:rPr lang="en-US" sz="2000" i="1" dirty="0" err="1">
                <a:solidFill>
                  <a:srgbClr val="C00000"/>
                </a:solidFill>
              </a:rPr>
              <a:t>Vollrath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</a:rPr>
              <a:t>electric (mechanically cooled) </a:t>
            </a:r>
            <a:r>
              <a:rPr lang="en-US" sz="2000" i="1" dirty="0">
                <a:solidFill>
                  <a:srgbClr val="C00000"/>
                </a:solidFill>
              </a:rPr>
              <a:t>salad bar also available </a:t>
            </a:r>
            <a:r>
              <a:rPr lang="en-US" sz="2000" i="1" dirty="0" smtClean="0">
                <a:solidFill>
                  <a:srgbClr val="C00000"/>
                </a:solidFill>
              </a:rPr>
              <a:t>by special </a:t>
            </a:r>
            <a:r>
              <a:rPr lang="en-US" sz="2000" i="1" dirty="0">
                <a:solidFill>
                  <a:srgbClr val="C00000"/>
                </a:solidFill>
              </a:rPr>
              <a:t>request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292" y="1447800"/>
            <a:ext cx="36922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3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1066800"/>
          </a:xfrm>
        </p:spPr>
        <p:txBody>
          <a:bodyPr/>
          <a:lstStyle/>
          <a:p>
            <a:pPr marL="115887" indent="0" algn="ctr">
              <a:buNone/>
            </a:pPr>
            <a:r>
              <a:rPr lang="en-US" sz="4400" dirty="0" smtClean="0"/>
              <a:t>info@saladbars2schools.org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2514600" cy="320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2" y="1097160"/>
            <a:ext cx="2417098" cy="32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7386" y="23622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p. 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7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Raise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4038600"/>
          </a:xfrm>
        </p:spPr>
        <p:txBody>
          <a:bodyPr/>
          <a:lstStyle/>
          <a:p>
            <a:r>
              <a:rPr lang="en-US" sz="3200" dirty="0" smtClean="0"/>
              <a:t>Local fundraising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Local donors</a:t>
            </a:r>
          </a:p>
          <a:p>
            <a:r>
              <a:rPr lang="en-US" sz="3200" dirty="0" smtClean="0"/>
              <a:t>Grant award</a:t>
            </a:r>
          </a:p>
          <a:p>
            <a:pPr lvl="1"/>
            <a:r>
              <a:rPr lang="en-US" dirty="0" smtClean="0"/>
              <a:t>HUSSC Schools</a:t>
            </a:r>
          </a:p>
          <a:p>
            <a:pPr lvl="1"/>
            <a:r>
              <a:rPr lang="en-US" dirty="0" smtClean="0"/>
              <a:t>High F/R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Every District is Listed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3" t="25425" r="18718" b="20913"/>
          <a:stretch/>
        </p:blipFill>
        <p:spPr bwMode="auto">
          <a:xfrm>
            <a:off x="343486" y="914399"/>
            <a:ext cx="8553158" cy="460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Funding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Up to Play </a:t>
            </a:r>
            <a:r>
              <a:rPr lang="en-US" dirty="0" smtClean="0"/>
              <a:t>60</a:t>
            </a:r>
          </a:p>
          <a:p>
            <a:pPr lvl="1"/>
            <a:r>
              <a:rPr lang="en-US" dirty="0" smtClean="0"/>
              <a:t>Dual-use as breakfast kiosks</a:t>
            </a:r>
            <a:endParaRPr lang="en-US" dirty="0" smtClean="0"/>
          </a:p>
          <a:p>
            <a:pPr marL="115887" indent="0">
              <a:buNone/>
            </a:pPr>
            <a:endParaRPr lang="en-US" dirty="0" smtClean="0"/>
          </a:p>
          <a:p>
            <a:r>
              <a:rPr lang="en-US" dirty="0" smtClean="0"/>
              <a:t>Local Foundations, Civic Groups, Businesses</a:t>
            </a:r>
          </a:p>
          <a:p>
            <a:endParaRPr lang="en-US" dirty="0"/>
          </a:p>
          <a:p>
            <a:r>
              <a:rPr lang="en-US" dirty="0" smtClean="0"/>
              <a:t>Health Care Organizations</a:t>
            </a:r>
          </a:p>
          <a:p>
            <a:endParaRPr lang="en-US" dirty="0"/>
          </a:p>
        </p:txBody>
      </p:sp>
      <p:pic>
        <p:nvPicPr>
          <p:cNvPr id="4" name="Picture 2" descr="http://www.nutritionexplorations.org/images/fuel_play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0"/>
          <a:stretch/>
        </p:blipFill>
        <p:spPr bwMode="auto">
          <a:xfrm>
            <a:off x="6019800" y="969818"/>
            <a:ext cx="2819873" cy="173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salad bars in schools</a:t>
            </a:r>
          </a:p>
          <a:p>
            <a:r>
              <a:rPr lang="en-US" dirty="0" smtClean="0"/>
              <a:t>What is </a:t>
            </a:r>
            <a:r>
              <a:rPr lang="en-US" i="1" dirty="0" smtClean="0"/>
              <a:t>Let’s Move Salad Bars to Schools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Tour of website</a:t>
            </a:r>
          </a:p>
          <a:p>
            <a:pPr lvl="1"/>
            <a:r>
              <a:rPr lang="en-US" dirty="0" smtClean="0"/>
              <a:t>How do I apply for a salad bar?</a:t>
            </a:r>
          </a:p>
          <a:p>
            <a:r>
              <a:rPr lang="en-US" dirty="0" smtClean="0"/>
              <a:t>Other resources:</a:t>
            </a:r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6688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534400" cy="914400"/>
          </a:xfrm>
        </p:spPr>
        <p:txBody>
          <a:bodyPr anchor="ctr"/>
          <a:lstStyle/>
          <a:p>
            <a:pPr algn="ctr"/>
            <a:r>
              <a:rPr lang="en-US" dirty="0" smtClean="0"/>
              <a:t>LMSB2S Partners and Sponsors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5710" r="35376" b="13924"/>
          <a:stretch/>
        </p:blipFill>
        <p:spPr bwMode="auto">
          <a:xfrm>
            <a:off x="3616569" y="1134794"/>
            <a:ext cx="4572000" cy="45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0" t="34779" r="56872" b="50386"/>
          <a:stretch/>
        </p:blipFill>
        <p:spPr bwMode="auto">
          <a:xfrm>
            <a:off x="381000" y="1752600"/>
            <a:ext cx="3200400" cy="181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378" y="3048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Salad Bar Resources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8545" r="22272" b="7055"/>
          <a:stretch/>
        </p:blipFill>
        <p:spPr bwMode="auto">
          <a:xfrm>
            <a:off x="685800" y="960120"/>
            <a:ext cx="7733786" cy="582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USDA Salad Bar Guidance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371509"/>
            <a:ext cx="7543800" cy="4038600"/>
          </a:xfrm>
        </p:spPr>
        <p:txBody>
          <a:bodyPr/>
          <a:lstStyle/>
          <a:p>
            <a:r>
              <a:rPr lang="en-US" dirty="0" smtClean="0"/>
              <a:t>Fruit and Vegetables Galore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www.fns.usda.gov/tn/resources/fv_galore.html</a:t>
            </a:r>
          </a:p>
          <a:p>
            <a:r>
              <a:rPr lang="en-US" dirty="0"/>
              <a:t>Best Practices: Handling Fresh Produce in </a:t>
            </a:r>
            <a:r>
              <a:rPr lang="en-US" dirty="0" smtClean="0"/>
              <a:t>Schools</a:t>
            </a:r>
          </a:p>
          <a:p>
            <a:pPr lvl="1"/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www.fns.usda.gov/fns/safety/pdf/best_practices.pdf</a:t>
            </a:r>
          </a:p>
          <a:p>
            <a:r>
              <a:rPr lang="en-US" dirty="0"/>
              <a:t>USDA Memo SP 02-2010 </a:t>
            </a:r>
            <a:r>
              <a:rPr lang="en-US" dirty="0" smtClean="0"/>
              <a:t>– Revised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www.fns.usda.gov/cnd/governance/Policy-Memos/2011/SP02-2011revised_os.pdf</a:t>
            </a:r>
          </a:p>
          <a:p>
            <a:pPr lvl="1"/>
            <a:endParaRPr lang="en-US" sz="2000" dirty="0"/>
          </a:p>
        </p:txBody>
      </p:sp>
      <p:pic>
        <p:nvPicPr>
          <p:cNvPr id="5122" name="Picture 2" descr="http://saladbars2schools.org/images/gal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1"/>
            <a:ext cx="104986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NFSMI Guidance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038600"/>
          </a:xfrm>
        </p:spPr>
        <p:txBody>
          <a:bodyPr/>
          <a:lstStyle/>
          <a:p>
            <a:r>
              <a:rPr lang="en-US" dirty="0" smtClean="0"/>
              <a:t>Webinar “Salad Bars in School Nutrition Programs” (12/8/11)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www.nfsmi.org/ResourceOverview.aspx?ID=407 </a:t>
            </a:r>
          </a:p>
          <a:p>
            <a:r>
              <a:rPr lang="en-US" dirty="0" smtClean="0"/>
              <a:t>Handling Fresh Produce on Salad Bars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nfsmi.org/documentlibraryfiles/PDF/20110822025744.pdf</a:t>
            </a:r>
          </a:p>
          <a:p>
            <a:r>
              <a:rPr lang="en-US" dirty="0"/>
              <a:t>HACCP Based SOPs - Preventing Contamination at Food </a:t>
            </a:r>
            <a:r>
              <a:rPr lang="en-US" dirty="0" smtClean="0"/>
              <a:t>Bars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sop.nfsmi.org/HACCPBasedSOPs/PreventingContaminationatFoodBars.pdf</a:t>
            </a:r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8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from Other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720" y="1273925"/>
            <a:ext cx="8891280" cy="4038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Lunchbox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www.thelunchbox.org/resources </a:t>
            </a:r>
          </a:p>
          <a:p>
            <a:pPr lvl="1"/>
            <a:r>
              <a:rPr lang="en-US" dirty="0" smtClean="0"/>
              <a:t>Information on operating salad bars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National Fruit and Vegetable Alliance</a:t>
            </a:r>
          </a:p>
          <a:p>
            <a:pPr lvl="1"/>
            <a:r>
              <a:rPr lang="en-US" dirty="0"/>
              <a:t>http://www.nfva.org/alliance_collaborations.html</a:t>
            </a:r>
          </a:p>
          <a:p>
            <a:pPr lvl="1"/>
            <a:r>
              <a:rPr lang="en-US" dirty="0" smtClean="0"/>
              <a:t>Fundraising toolkit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Produce for Better Health Foundation</a:t>
            </a:r>
          </a:p>
          <a:p>
            <a:pPr lvl="1"/>
            <a:r>
              <a:rPr lang="en-US" dirty="0"/>
              <a:t>http://www.pbhcatalog.com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Posters and other promotional materials for lunchrooms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88" y="3481647"/>
            <a:ext cx="13732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03683"/>
            <a:ext cx="1422244" cy="123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1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for LMSB2S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6845" y="4419600"/>
            <a:ext cx="2855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http://www2c.cdc.gov/ecards/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0671" y="1158239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Facebook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4144" y="2557647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Ecard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55350" y="1017768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Badge</a:t>
            </a:r>
            <a:endParaRPr lang="en-US" sz="2400" b="1" dirty="0"/>
          </a:p>
        </p:txBody>
      </p:sp>
      <p:pic>
        <p:nvPicPr>
          <p:cNvPr id="1026" name="Picture 2" descr="Let's move. Salad Bars to Schools">
            <a:hlinkClick r:id="rId3" tooltip="Let's move. Salad Bars to School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14" y="1578434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’s Move Salads to School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95" y="3200400"/>
            <a:ext cx="1826968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8887" y="3119301"/>
            <a:ext cx="2658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http://www.cdc.gov/SocialMedia/Tools/ButtonsBadges.html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18230" r="33863" b="7927"/>
          <a:stretch/>
        </p:blipFill>
        <p:spPr bwMode="auto">
          <a:xfrm>
            <a:off x="228600" y="1822181"/>
            <a:ext cx="3657600" cy="296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 bwMode="auto">
          <a:xfrm>
            <a:off x="381000" y="3886200"/>
            <a:ext cx="396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rgbClr val="17824B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7892" name="Title 3"/>
          <p:cNvSpPr>
            <a:spLocks noGrp="1"/>
          </p:cNvSpPr>
          <p:nvPr>
            <p:ph type="title" idx="4294967295"/>
          </p:nvPr>
        </p:nvSpPr>
        <p:spPr>
          <a:xfrm>
            <a:off x="533400" y="1066800"/>
            <a:ext cx="8229600" cy="762000"/>
          </a:xfrm>
        </p:spPr>
        <p:txBody>
          <a:bodyPr anchor="ctr"/>
          <a:lstStyle/>
          <a:p>
            <a:r>
              <a:rPr lang="en-US" dirty="0" smtClean="0"/>
              <a:t>Questions --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dmharris@cdc.gov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dirty="0" smtClean="0"/>
          </a:p>
        </p:txBody>
      </p:sp>
      <p:sp>
        <p:nvSpPr>
          <p:cNvPr id="37893" name="Content Placeholder 6"/>
          <p:cNvSpPr>
            <a:spLocks noGrp="1"/>
          </p:cNvSpPr>
          <p:nvPr>
            <p:ph sz="half" idx="4294967295"/>
          </p:nvPr>
        </p:nvSpPr>
        <p:spPr>
          <a:xfrm>
            <a:off x="609600" y="2286000"/>
            <a:ext cx="4724400" cy="3581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“When food is fresh and user-friendly, when the salad bar smiles with colors and varieties, kids don’t have to be coerced into eating”</a:t>
            </a:r>
          </a:p>
          <a:p>
            <a:pPr marL="0" indent="0">
              <a:buFontTx/>
              <a:buChar char="-"/>
            </a:pPr>
            <a:r>
              <a:rPr lang="en-US" sz="2400" i="1" dirty="0" smtClean="0"/>
              <a:t>Rodney Taylor</a:t>
            </a:r>
          </a:p>
          <a:p>
            <a:pPr marL="0" indent="0">
              <a:buFontTx/>
              <a:buNone/>
            </a:pPr>
            <a:r>
              <a:rPr lang="en-US" sz="2000" i="1" dirty="0" smtClean="0"/>
              <a:t>Riverside Unified School District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6100" y="1262041"/>
            <a:ext cx="4813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Angelia </a:t>
            </a:r>
            <a:r>
              <a:rPr lang="en-US" dirty="0" err="1" smtClean="0"/>
              <a:t>Dowty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95411"/>
            <a:ext cx="7772400" cy="1500187"/>
          </a:xfrm>
        </p:spPr>
        <p:txBody>
          <a:bodyPr/>
          <a:lstStyle/>
          <a:p>
            <a:pPr algn="ctr"/>
            <a:r>
              <a:rPr lang="en-US" sz="3200" dirty="0" smtClean="0"/>
              <a:t>Food Service Director</a:t>
            </a:r>
          </a:p>
          <a:p>
            <a:pPr algn="ctr"/>
            <a:r>
              <a:rPr lang="en-US" sz="3200" dirty="0"/>
              <a:t>Sequoyah Schools, Tahlequah, OK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1" y="2819398"/>
            <a:ext cx="3758899" cy="281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H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7080" r="75569" b="3516"/>
          <a:stretch/>
        </p:blipFill>
        <p:spPr bwMode="auto">
          <a:xfrm>
            <a:off x="457200" y="381000"/>
            <a:ext cx="1439050" cy="14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Salad Bars?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143000"/>
            <a:ext cx="6477000" cy="4038600"/>
          </a:xfrm>
        </p:spPr>
        <p:txBody>
          <a:bodyPr/>
          <a:lstStyle/>
          <a:p>
            <a:r>
              <a:rPr lang="en-US" sz="3200" dirty="0" smtClean="0"/>
              <a:t>Provides a variety of appealing F&amp;V choices</a:t>
            </a:r>
          </a:p>
          <a:p>
            <a:r>
              <a:rPr lang="en-US" sz="3200" dirty="0" smtClean="0"/>
              <a:t>Easiest way to meet new school meal standards</a:t>
            </a:r>
          </a:p>
          <a:p>
            <a:r>
              <a:rPr lang="en-US" sz="3200" dirty="0" smtClean="0"/>
              <a:t>Facilitates meeting HUSSC guidelines</a:t>
            </a:r>
          </a:p>
          <a:p>
            <a:r>
              <a:rPr lang="en-US" sz="3200" dirty="0" smtClean="0"/>
              <a:t>Compatible with “Half a </a:t>
            </a:r>
            <a:r>
              <a:rPr lang="en-US" sz="3200" dirty="0" smtClean="0"/>
              <a:t>Plate F&amp;V” </a:t>
            </a:r>
            <a:r>
              <a:rPr lang="en-US" sz="3200" dirty="0" smtClean="0"/>
              <a:t>message</a:t>
            </a:r>
          </a:p>
          <a:p>
            <a:endParaRPr lang="en-US" sz="3200" dirty="0"/>
          </a:p>
        </p:txBody>
      </p:sp>
      <p:pic>
        <p:nvPicPr>
          <p:cNvPr id="6" name="Picture 2" descr="MyP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" y="3955366"/>
            <a:ext cx="1828800" cy="166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USSCspotlight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" y="533400"/>
            <a:ext cx="13716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7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2133600"/>
            <a:ext cx="3733800" cy="762000"/>
          </a:xfrm>
        </p:spPr>
        <p:txBody>
          <a:bodyPr/>
          <a:lstStyle/>
          <a:p>
            <a:r>
              <a:rPr lang="en-US" dirty="0" smtClean="0"/>
              <a:t>Choice Matters!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799"/>
            <a:ext cx="4191000" cy="5611091"/>
          </a:xfrm>
        </p:spPr>
      </p:pic>
    </p:spTree>
    <p:extLst>
      <p:ext uri="{BB962C8B-B14F-4D97-AF65-F5344CB8AC3E}">
        <p14:creationId xmlns:p14="http://schemas.microsoft.com/office/powerpoint/2010/main" val="21469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Salad Bar Evaluation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038600"/>
          </a:xfrm>
        </p:spPr>
        <p:txBody>
          <a:bodyPr/>
          <a:lstStyle/>
          <a:p>
            <a:r>
              <a:rPr lang="en-US" dirty="0" smtClean="0"/>
              <a:t>Daily frequency of F&amp;V consumption increased in students after introduction of salad bar</a:t>
            </a:r>
            <a:endParaRPr lang="en-US" dirty="0"/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Los </a:t>
            </a:r>
            <a:r>
              <a:rPr lang="en-US" sz="1400" dirty="0">
                <a:solidFill>
                  <a:srgbClr val="0000FF"/>
                </a:solidFill>
              </a:rPr>
              <a:t>Angeles Unified SD </a:t>
            </a:r>
            <a:r>
              <a:rPr lang="en-US" sz="1400" dirty="0"/>
              <a:t>[</a:t>
            </a:r>
            <a:r>
              <a:rPr lang="da-DK" sz="1400" dirty="0"/>
              <a:t>Slusser et al, 2007 Pub. Health. Nut. 10(12):1490</a:t>
            </a:r>
            <a:r>
              <a:rPr lang="da-DK" sz="1400" dirty="0" smtClean="0"/>
              <a:t>]</a:t>
            </a:r>
            <a:endParaRPr lang="en-US" sz="1400" dirty="0" smtClean="0"/>
          </a:p>
          <a:p>
            <a:r>
              <a:rPr lang="en-US" dirty="0" smtClean="0"/>
              <a:t>Students </a:t>
            </a:r>
            <a:r>
              <a:rPr lang="en-US" dirty="0"/>
              <a:t>who </a:t>
            </a:r>
            <a:r>
              <a:rPr lang="en-US" dirty="0" smtClean="0"/>
              <a:t>chose </a:t>
            </a:r>
            <a:r>
              <a:rPr lang="en-US" dirty="0"/>
              <a:t>the salad bar </a:t>
            </a:r>
            <a:r>
              <a:rPr lang="en-US" dirty="0" smtClean="0"/>
              <a:t>ate more </a:t>
            </a:r>
            <a:r>
              <a:rPr lang="en-US" dirty="0"/>
              <a:t>servings of F&amp;V than students who </a:t>
            </a:r>
            <a:r>
              <a:rPr lang="en-US" dirty="0" smtClean="0"/>
              <a:t>chose </a:t>
            </a:r>
            <a:r>
              <a:rPr lang="en-US" dirty="0"/>
              <a:t>the hot </a:t>
            </a:r>
            <a:r>
              <a:rPr lang="en-US" dirty="0" smtClean="0"/>
              <a:t>entrée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Riverside </a:t>
            </a:r>
            <a:r>
              <a:rPr lang="en-US" sz="1400" dirty="0">
                <a:solidFill>
                  <a:srgbClr val="0000FF"/>
                </a:solidFill>
              </a:rPr>
              <a:t>Unified SD </a:t>
            </a:r>
            <a:r>
              <a:rPr lang="en-US" sz="1400" dirty="0"/>
              <a:t>[Center TRT  http://www.center-trt.org </a:t>
            </a:r>
            <a:r>
              <a:rPr lang="en-US" sz="1400" dirty="0" smtClean="0"/>
              <a:t>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Benefits of Salad Bars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</a:t>
            </a:r>
            <a:r>
              <a:rPr lang="en-US" dirty="0" smtClean="0"/>
              <a:t>revenue </a:t>
            </a:r>
            <a:r>
              <a:rPr lang="en-US" dirty="0"/>
              <a:t>for school meal programs</a:t>
            </a:r>
          </a:p>
          <a:p>
            <a:r>
              <a:rPr lang="en-US" dirty="0"/>
              <a:t>Increase school meal participation</a:t>
            </a:r>
          </a:p>
          <a:p>
            <a:r>
              <a:rPr lang="en-US" dirty="0" smtClean="0"/>
              <a:t>Improve how the public views the </a:t>
            </a:r>
            <a:r>
              <a:rPr lang="en-US" dirty="0"/>
              <a:t>school meal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 idx="4294967295"/>
          </p:nvPr>
        </p:nvSpPr>
        <p:spPr>
          <a:xfrm>
            <a:off x="762000" y="1676400"/>
            <a:ext cx="7772400" cy="2505075"/>
          </a:xfrm>
        </p:spPr>
        <p:txBody>
          <a:bodyPr/>
          <a:lstStyle/>
          <a:p>
            <a:pPr algn="ctr"/>
            <a:r>
              <a:rPr lang="en-US" sz="3200" dirty="0" smtClean="0"/>
              <a:t>MANY SCHOOLS IN THE U.S. ALREADY HAVE SALAD BARS…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MANY OTHER SCHOOLS WANT SALAD BARS BUT CAN’T AFFORD TO PURCHASE THEM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458200" cy="1066800"/>
          </a:xfrm>
        </p:spPr>
        <p:txBody>
          <a:bodyPr anchor="ctr"/>
          <a:lstStyle/>
          <a:p>
            <a:r>
              <a:rPr lang="en-US" i="1" dirty="0" smtClean="0"/>
              <a:t>Let’s Move Salad Bars to School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848600" cy="4541838"/>
          </a:xfrm>
        </p:spPr>
        <p:txBody>
          <a:bodyPr/>
          <a:lstStyle/>
          <a:p>
            <a:r>
              <a:rPr lang="en-US" dirty="0" smtClean="0"/>
              <a:t>A comprehensive public health effort to mobilize and engage stakeholders at the local, state and national level to support salad bars in schools</a:t>
            </a:r>
          </a:p>
          <a:p>
            <a:endParaRPr lang="en-US" dirty="0" smtClean="0"/>
          </a:p>
          <a:p>
            <a:r>
              <a:rPr lang="en-US" dirty="0" smtClean="0"/>
              <a:t>Goal – donate 6,000 salad bars in 3 yrs</a:t>
            </a:r>
          </a:p>
          <a:p>
            <a:endParaRPr lang="en-US" dirty="0" smtClean="0"/>
          </a:p>
          <a:p>
            <a:r>
              <a:rPr lang="en-US" dirty="0" smtClean="0"/>
              <a:t>Progress – over</a:t>
            </a:r>
            <a:r>
              <a:rPr lang="en-US" i="1" dirty="0" smtClean="0"/>
              <a:t> </a:t>
            </a:r>
            <a:r>
              <a:rPr lang="en-US" dirty="0" smtClean="0"/>
              <a:t>1,000 salad bars donated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sz="3400" dirty="0" smtClean="0"/>
              <a:t>LMSB2S Founding Members</a:t>
            </a:r>
            <a:endParaRPr lang="en-US" sz="3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40" y="1219200"/>
            <a:ext cx="5003210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98394"/>
            <a:ext cx="4344893" cy="121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30448"/>
            <a:ext cx="2758593" cy="177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268042"/>
            <a:ext cx="2514600" cy="174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4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United Fresh Produce Template</Template>
  <TotalTime>4717</TotalTime>
  <Words>613</Words>
  <Application>Microsoft Office PowerPoint</Application>
  <PresentationFormat>On-screen Show (4:3)</PresentationFormat>
  <Paragraphs>122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Edge</vt:lpstr>
      <vt:lpstr>PowerPoint Presentation</vt:lpstr>
      <vt:lpstr>Outline</vt:lpstr>
      <vt:lpstr>Why Salad Bars?</vt:lpstr>
      <vt:lpstr>Choice Matters!</vt:lpstr>
      <vt:lpstr>Salad Bar Evaluation Data</vt:lpstr>
      <vt:lpstr>Other Benefits of Salad Bars</vt:lpstr>
      <vt:lpstr>MANY SCHOOLS IN THE U.S. ALREADY HAVE SALAD BARS…  MANY OTHER SCHOOLS WANT SALAD BARS BUT CAN’T AFFORD TO PURCHASE THEM </vt:lpstr>
      <vt:lpstr>Let’s Move Salad Bars to School</vt:lpstr>
      <vt:lpstr>LMSB2S Founding Members</vt:lpstr>
      <vt:lpstr>PowerPoint Presentation</vt:lpstr>
      <vt:lpstr>Let’s Move Salad Bars to Schools Launch November 22, 2010</vt:lpstr>
      <vt:lpstr>PowerPoint Presentation</vt:lpstr>
      <vt:lpstr>PowerPoint Presentation</vt:lpstr>
      <vt:lpstr>Schools/Districts Must Apply Online</vt:lpstr>
      <vt:lpstr>PowerPoint Presentation</vt:lpstr>
      <vt:lpstr>Application Questions?</vt:lpstr>
      <vt:lpstr>Two Ways to Raise Funds</vt:lpstr>
      <vt:lpstr>Every District is Listed</vt:lpstr>
      <vt:lpstr>Local Funding Opportunities</vt:lpstr>
      <vt:lpstr>LMSB2S Partners and Sponsors</vt:lpstr>
      <vt:lpstr>Salad Bar Resources</vt:lpstr>
      <vt:lpstr>USDA Salad Bar Guidance</vt:lpstr>
      <vt:lpstr>NFSMI Guidance</vt:lpstr>
      <vt:lpstr>Resources from Other Partners</vt:lpstr>
      <vt:lpstr>Social Media for LMSB2S</vt:lpstr>
      <vt:lpstr>Questions -- dmharris@cdc.gov </vt:lpstr>
      <vt:lpstr>Angelia Dowty</vt:lpstr>
    </vt:vector>
  </TitlesOfParts>
  <Company>UFFVA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Fresh Member Services / United Foundation</dc:title>
  <dc:creator>Staff</dc:creator>
  <cp:lastModifiedBy>Harris, Diane M. </cp:lastModifiedBy>
  <cp:revision>284</cp:revision>
  <cp:lastPrinted>2011-12-08T15:00:50Z</cp:lastPrinted>
  <dcterms:created xsi:type="dcterms:W3CDTF">2006-09-10T15:55:40Z</dcterms:created>
  <dcterms:modified xsi:type="dcterms:W3CDTF">2012-02-14T17:06:41Z</dcterms:modified>
</cp:coreProperties>
</file>