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85" r:id="rId6"/>
    <p:sldId id="265" r:id="rId7"/>
    <p:sldId id="27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3" r:id="rId31"/>
    <p:sldId id="310" r:id="rId32"/>
    <p:sldId id="311" r:id="rId33"/>
    <p:sldId id="284" r:id="rId34"/>
    <p:sldId id="312" r:id="rId35"/>
    <p:sldId id="28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79" d="100"/>
          <a:sy n="79" d="100"/>
        </p:scale>
        <p:origin x="1598" y="11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sv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g"/><Relationship Id="rId9" Type="http://schemas.openxmlformats.org/officeDocument/2006/relationships/image" Target="../media/image3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6.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0.svg"/><Relationship Id="rId4" Type="http://schemas.openxmlformats.org/officeDocument/2006/relationships/image" Target="../media/image3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6.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0.svg"/><Relationship Id="rId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42.svg"/><Relationship Id="rId7" Type="http://schemas.openxmlformats.org/officeDocument/2006/relationships/image" Target="../media/image37.png"/><Relationship Id="rId2"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0.svg"/><Relationship Id="rId4" Type="http://schemas.openxmlformats.org/officeDocument/2006/relationships/image" Target="../media/image43.png"/><Relationship Id="rId9" Type="http://schemas.openxmlformats.org/officeDocument/2006/relationships/image" Target="../media/image3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svg"/><Relationship Id="rId7" Type="http://schemas.openxmlformats.org/officeDocument/2006/relationships/image" Target="../media/image45.jp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4.jp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6.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jp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svg"/><Relationship Id="rId7" Type="http://schemas.openxmlformats.org/officeDocument/2006/relationships/image" Target="../media/image45.jp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4.jp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6.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sv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6.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0.svg"/><Relationship Id="rId4" Type="http://schemas.openxmlformats.org/officeDocument/2006/relationships/image" Target="../media/image3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47.svg"/><Relationship Id="rId7" Type="http://schemas.openxmlformats.org/officeDocument/2006/relationships/image" Target="../media/image34.pn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48.jpg"/><Relationship Id="rId5" Type="http://schemas.openxmlformats.org/officeDocument/2006/relationships/image" Target="../media/image36.sv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0.svg"/><Relationship Id="rId7" Type="http://schemas.openxmlformats.org/officeDocument/2006/relationships/image" Target="../media/image35.sv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34.png"/><Relationship Id="rId5" Type="http://schemas.openxmlformats.org/officeDocument/2006/relationships/image" Target="../media/image36.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hyperlink" Target="http://www.bie.edu/" TargetMode="External"/><Relationship Id="rId3" Type="http://schemas.openxmlformats.org/officeDocument/2006/relationships/image" Target="../media/image52.svg"/><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image" Target="../media/image5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57.png"/><Relationship Id="rId5" Type="http://schemas.openxmlformats.org/officeDocument/2006/relationships/image" Target="../media/image36.svg"/><Relationship Id="rId10" Type="http://schemas.openxmlformats.org/officeDocument/2006/relationships/image" Target="../media/image56.png"/><Relationship Id="rId4" Type="http://schemas.openxmlformats.org/officeDocument/2006/relationships/image" Target="../media/image7.png"/><Relationship Id="rId9" Type="http://schemas.openxmlformats.org/officeDocument/2006/relationships/image" Target="../media/image55.png"/><Relationship Id="rId14" Type="http://schemas.openxmlformats.org/officeDocument/2006/relationships/image" Target="../media/image5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jp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8.svg"/><Relationship Id="rId7" Type="http://schemas.openxmlformats.org/officeDocument/2006/relationships/image" Target="../media/image6.svg"/><Relationship Id="rId2" Type="http://schemas.openxmlformats.org/officeDocument/2006/relationships/image" Target="../media/image3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61.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5.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9" name="Graphic 48" descr="An organic corner shape">
            <a:extLst>
              <a:ext uri="{FF2B5EF4-FFF2-40B4-BE49-F238E27FC236}">
                <a16:creationId xmlns:a16="http://schemas.microsoft.com/office/drawing/2014/main" id="{825D9250-D035-4191-B859-FF2C71159EB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47415" r="11642"/>
          <a:stretch/>
        </p:blipFill>
        <p:spPr>
          <a:xfrm>
            <a:off x="-10180" y="4929150"/>
            <a:ext cx="3241060" cy="1928850"/>
          </a:xfrm>
          <a:prstGeom prst="rect">
            <a:avLst/>
          </a:prstGeom>
        </p:spPr>
      </p:pic>
      <p:sp>
        <p:nvSpPr>
          <p:cNvPr id="2" name="Title 1">
            <a:extLst>
              <a:ext uri="{FF2B5EF4-FFF2-40B4-BE49-F238E27FC236}">
                <a16:creationId xmlns:a16="http://schemas.microsoft.com/office/drawing/2014/main" id="{7551568C-9F28-4C55-B8FD-72E227ED2585}"/>
              </a:ext>
            </a:extLst>
          </p:cNvPr>
          <p:cNvSpPr>
            <a:spLocks noGrp="1"/>
          </p:cNvSpPr>
          <p:nvPr>
            <p:ph type="title"/>
          </p:nvPr>
        </p:nvSpPr>
        <p:spPr>
          <a:xfrm>
            <a:off x="950224" y="2348094"/>
            <a:ext cx="6705600" cy="1325563"/>
          </a:xfrm>
        </p:spPr>
        <p:txBody>
          <a:bodyPr/>
          <a:lstStyle>
            <a:lvl1pPr>
              <a:defRPr baseline="0">
                <a:solidFill>
                  <a:schemeClr val="bg1"/>
                </a:solidFill>
              </a:defRPr>
            </a:lvl1pPr>
          </a:lstStyle>
          <a:p>
            <a:r>
              <a:rPr lang="en-US"/>
              <a:t>Click to edit Master title style</a:t>
            </a:r>
            <a:endParaRPr lang="en-US" dirty="0"/>
          </a:p>
        </p:txBody>
      </p:sp>
      <p:pic>
        <p:nvPicPr>
          <p:cNvPr id="26" name="Graphic 25" descr="A circle filled with diagonal lines">
            <a:extLst>
              <a:ext uri="{FF2B5EF4-FFF2-40B4-BE49-F238E27FC236}">
                <a16:creationId xmlns:a16="http://schemas.microsoft.com/office/drawing/2014/main" id="{C6961DA7-B14D-45A9-88B2-BCE78F5E7F0E}"/>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58934" t="11636" r="12364" b="10950"/>
          <a:stretch/>
        </p:blipFill>
        <p:spPr>
          <a:xfrm>
            <a:off x="-10180" y="4265888"/>
            <a:ext cx="961039" cy="2592111"/>
          </a:xfrm>
          <a:prstGeom prst="rect">
            <a:avLst/>
          </a:prstGeom>
        </p:spPr>
      </p:pic>
      <p:cxnSp>
        <p:nvCxnSpPr>
          <p:cNvPr id="35" name="Straight Connector 34">
            <a:extLst>
              <a:ext uri="{FF2B5EF4-FFF2-40B4-BE49-F238E27FC236}">
                <a16:creationId xmlns:a16="http://schemas.microsoft.com/office/drawing/2014/main" id="{58934AB8-0BB6-43C1-8C47-F9538024E73D}"/>
              </a:ext>
            </a:extLst>
          </p:cNvPr>
          <p:cNvCxnSpPr>
            <a:cxnSpLocks/>
          </p:cNvCxnSpPr>
          <p:nvPr userDrawn="1"/>
        </p:nvCxnSpPr>
        <p:spPr>
          <a:xfrm flipH="1">
            <a:off x="732525" y="6197283"/>
            <a:ext cx="4135225"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18">
            <a:extLst>
              <a:ext uri="{FF2B5EF4-FFF2-40B4-BE49-F238E27FC236}">
                <a16:creationId xmlns:a16="http://schemas.microsoft.com/office/drawing/2014/main" id="{159A8289-EB18-4ACB-9800-EE8DBEF9C3FD}"/>
              </a:ext>
            </a:extLst>
          </p:cNvPr>
          <p:cNvSpPr>
            <a:spLocks noGrp="1"/>
          </p:cNvSpPr>
          <p:nvPr>
            <p:ph type="body" sz="quarter" idx="13" hasCustomPrompt="1"/>
          </p:nvPr>
        </p:nvSpPr>
        <p:spPr>
          <a:xfrm>
            <a:off x="1742176" y="3744689"/>
            <a:ext cx="6065520" cy="1855302"/>
          </a:xfrm>
        </p:spPr>
        <p:txBody>
          <a:bodyPr anchor="ctr">
            <a:noAutofit/>
          </a:bodyPr>
          <a:lstStyle>
            <a:lvl1pPr>
              <a:defRPr>
                <a:solidFill>
                  <a:schemeClr val="bg1"/>
                </a:solidFill>
              </a:defRPr>
            </a:lvl1pPr>
            <a:lvl2pPr marL="228600" indent="0" algn="l">
              <a:buNone/>
              <a:defRPr sz="2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en-US" dirty="0"/>
              <a:t>Name of Presenter</a:t>
            </a:r>
          </a:p>
          <a:p>
            <a:pPr lvl="1"/>
            <a:r>
              <a:rPr lang="en-US" dirty="0"/>
              <a:t>Position/Title</a:t>
            </a:r>
          </a:p>
          <a:p>
            <a:pPr lvl="1"/>
            <a:r>
              <a:rPr lang="en-US" dirty="0"/>
              <a:t>School/Department/Organization Info</a:t>
            </a:r>
          </a:p>
        </p:txBody>
      </p:sp>
      <p:pic>
        <p:nvPicPr>
          <p:cNvPr id="39" name="Graphic 38" descr="An organic corner shape">
            <a:extLst>
              <a:ext uri="{FF2B5EF4-FFF2-40B4-BE49-F238E27FC236}">
                <a16:creationId xmlns:a16="http://schemas.microsoft.com/office/drawing/2014/main" id="{1427D2F6-AA42-4163-81E9-E3659470F855}"/>
              </a:ext>
            </a:extLst>
          </p:cNvPr>
          <p:cNvPicPr>
            <a:picLocks noChangeAspect="1"/>
          </p:cNvPicPr>
          <p:nvPr userDrawn="1"/>
        </p:nvPicPr>
        <p:blipFill rotWithShape="1">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b="65540"/>
          <a:stretch/>
        </p:blipFill>
        <p:spPr>
          <a:xfrm>
            <a:off x="4576816" y="7177"/>
            <a:ext cx="4572000" cy="1575516"/>
          </a:xfrm>
          <a:prstGeom prst="rect">
            <a:avLst/>
          </a:prstGeom>
        </p:spPr>
      </p:pic>
      <p:grpSp>
        <p:nvGrpSpPr>
          <p:cNvPr id="41" name="Group 40">
            <a:extLst>
              <a:ext uri="{FF2B5EF4-FFF2-40B4-BE49-F238E27FC236}">
                <a16:creationId xmlns:a16="http://schemas.microsoft.com/office/drawing/2014/main" id="{AAC6B69B-059A-4E91-AD2A-2CB643217928}"/>
              </a:ext>
            </a:extLst>
          </p:cNvPr>
          <p:cNvGrpSpPr/>
          <p:nvPr userDrawn="1"/>
        </p:nvGrpSpPr>
        <p:grpSpPr>
          <a:xfrm rot="16200000">
            <a:off x="7425525" y="1147883"/>
            <a:ext cx="2584807" cy="869620"/>
            <a:chOff x="9177476" y="5772727"/>
            <a:chExt cx="2584807" cy="869620"/>
          </a:xfrm>
          <a:solidFill>
            <a:schemeClr val="accent4">
              <a:lumMod val="75000"/>
            </a:schemeClr>
          </a:solidFill>
        </p:grpSpPr>
        <p:sp>
          <p:nvSpPr>
            <p:cNvPr id="42" name="Rectangle 41">
              <a:extLst>
                <a:ext uri="{FF2B5EF4-FFF2-40B4-BE49-F238E27FC236}">
                  <a16:creationId xmlns:a16="http://schemas.microsoft.com/office/drawing/2014/main" id="{8D6FFFDC-7125-439C-804C-5544B2AE07DF}"/>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4EE7869C-2B2D-4852-98E4-833A3DF7A6B1}"/>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491096B2-6C7B-4B03-A5E0-8061EDDE380C}"/>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3441132-D071-45FA-8363-1027BF21239A}"/>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FE22A32-9346-49B8-A723-247D0ED572A2}"/>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C3B793B-BE6B-4FED-A943-532FE5FDCE3F}"/>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1D2167-6146-43DD-9CA3-43E00D6B4539}"/>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Connector 49">
            <a:extLst>
              <a:ext uri="{FF2B5EF4-FFF2-40B4-BE49-F238E27FC236}">
                <a16:creationId xmlns:a16="http://schemas.microsoft.com/office/drawing/2014/main" id="{E75C3BDF-EF99-4A3A-A025-6D989A2DF48B}"/>
              </a:ext>
            </a:extLst>
          </p:cNvPr>
          <p:cNvCxnSpPr>
            <a:cxnSpLocks/>
          </p:cNvCxnSpPr>
          <p:nvPr userDrawn="1"/>
        </p:nvCxnSpPr>
        <p:spPr>
          <a:xfrm flipH="1">
            <a:off x="1052978" y="2169946"/>
            <a:ext cx="6747350" cy="0"/>
          </a:xfrm>
          <a:prstGeom prst="line">
            <a:avLst/>
          </a:prstGeom>
          <a:ln w="762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 text&#10;&#10;Description automatically generated">
            <a:extLst>
              <a:ext uri="{FF2B5EF4-FFF2-40B4-BE49-F238E27FC236}">
                <a16:creationId xmlns:a16="http://schemas.microsoft.com/office/drawing/2014/main" id="{29076420-85CC-416B-89F0-33C1C3B081D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50224" y="771825"/>
            <a:ext cx="5204763" cy="1106983"/>
          </a:xfrm>
          <a:prstGeom prst="rect">
            <a:avLst/>
          </a:prstGeom>
        </p:spPr>
      </p:pic>
    </p:spTree>
    <p:extLst>
      <p:ext uri="{BB962C8B-B14F-4D97-AF65-F5344CB8AC3E}">
        <p14:creationId xmlns:p14="http://schemas.microsoft.com/office/powerpoint/2010/main" val="2366850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734A-A207-4090-BEFF-D38E5590205A}"/>
              </a:ext>
            </a:extLst>
          </p:cNvPr>
          <p:cNvSpPr>
            <a:spLocks noGrp="1"/>
          </p:cNvSpPr>
          <p:nvPr>
            <p:ph type="title"/>
          </p:nvPr>
        </p:nvSpPr>
        <p:spPr>
          <a:xfrm>
            <a:off x="994410" y="1709739"/>
            <a:ext cx="7516178" cy="2374582"/>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4696A4-BEE2-4540-A22E-F88A7AB61CF5}"/>
              </a:ext>
            </a:extLst>
          </p:cNvPr>
          <p:cNvSpPr>
            <a:spLocks noGrp="1"/>
          </p:cNvSpPr>
          <p:nvPr>
            <p:ph type="body" idx="1"/>
          </p:nvPr>
        </p:nvSpPr>
        <p:spPr>
          <a:xfrm>
            <a:off x="1657350" y="4343402"/>
            <a:ext cx="6853238" cy="134111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125C29-ECB0-4540-B912-84BF77C12578}"/>
              </a:ext>
            </a:extLst>
          </p:cNvPr>
          <p:cNvSpPr>
            <a:spLocks noGrp="1"/>
          </p:cNvSpPr>
          <p:nvPr>
            <p:ph type="dt" sz="half" idx="10"/>
          </p:nvPr>
        </p:nvSpPr>
        <p:spPr/>
        <p:txBody>
          <a:bodyPr/>
          <a:lstStyle/>
          <a:p>
            <a:fld id="{9E7F3E95-5449-464B-9A17-EBCF3AFEBB5B}" type="datetimeFigureOut">
              <a:rPr lang="en-US" smtClean="0"/>
              <a:t>12/6/2024</a:t>
            </a:fld>
            <a:endParaRPr lang="en-US"/>
          </a:p>
        </p:txBody>
      </p:sp>
      <p:sp>
        <p:nvSpPr>
          <p:cNvPr id="5" name="Footer Placeholder 4">
            <a:extLst>
              <a:ext uri="{FF2B5EF4-FFF2-40B4-BE49-F238E27FC236}">
                <a16:creationId xmlns:a16="http://schemas.microsoft.com/office/drawing/2014/main" id="{4DC05CD3-1633-4625-A6F7-A8ABF0473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60550-01EA-4E06-9ADF-DEF8973C4435}"/>
              </a:ext>
            </a:extLst>
          </p:cNvPr>
          <p:cNvSpPr>
            <a:spLocks noGrp="1"/>
          </p:cNvSpPr>
          <p:nvPr>
            <p:ph type="sldNum" sz="quarter" idx="12"/>
          </p:nvPr>
        </p:nvSpPr>
        <p:spPr/>
        <p:txBody>
          <a:bodyPr/>
          <a:lstStyle/>
          <a:p>
            <a:fld id="{5B4CAECD-02FE-4C4A-9471-426DCC91B0DD}" type="slidenum">
              <a:rPr lang="en-US" smtClean="0"/>
              <a:t>‹#›</a:t>
            </a:fld>
            <a:endParaRPr lang="en-US"/>
          </a:p>
        </p:txBody>
      </p:sp>
    </p:spTree>
    <p:extLst>
      <p:ext uri="{BB962C8B-B14F-4D97-AF65-F5344CB8AC3E}">
        <p14:creationId xmlns:p14="http://schemas.microsoft.com/office/powerpoint/2010/main" val="93667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spTree>
      <p:nvGrpSpPr>
        <p:cNvPr id="1" name=""/>
        <p:cNvGrpSpPr/>
        <p:nvPr/>
      </p:nvGrpSpPr>
      <p:grpSpPr>
        <a:xfrm>
          <a:off x="0" y="0"/>
          <a:ext cx="0" cy="0"/>
          <a:chOff x="0" y="0"/>
          <a:chExt cx="0" cy="0"/>
        </a:xfrm>
      </p:grpSpPr>
      <p:pic>
        <p:nvPicPr>
          <p:cNvPr id="7" name="Graphic 6" descr="An organic corner shape">
            <a:extLst>
              <a:ext uri="{FF2B5EF4-FFF2-40B4-BE49-F238E27FC236}">
                <a16:creationId xmlns:a16="http://schemas.microsoft.com/office/drawing/2014/main" id="{89652F2B-FF14-4E8F-AB16-F9204C156D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155630" y="2155629"/>
            <a:ext cx="6858003" cy="2546745"/>
          </a:xfrm>
          <a:prstGeom prst="rect">
            <a:avLst/>
          </a:prstGeom>
        </p:spPr>
      </p:pic>
      <p:sp>
        <p:nvSpPr>
          <p:cNvPr id="2" name="Title 1">
            <a:extLst>
              <a:ext uri="{FF2B5EF4-FFF2-40B4-BE49-F238E27FC236}">
                <a16:creationId xmlns:a16="http://schemas.microsoft.com/office/drawing/2014/main" id="{39EB734A-A207-4090-BEFF-D38E5590205A}"/>
              </a:ext>
            </a:extLst>
          </p:cNvPr>
          <p:cNvSpPr>
            <a:spLocks noGrp="1"/>
          </p:cNvSpPr>
          <p:nvPr>
            <p:ph type="title"/>
          </p:nvPr>
        </p:nvSpPr>
        <p:spPr>
          <a:xfrm>
            <a:off x="2775112" y="1439071"/>
            <a:ext cx="5120640" cy="2374582"/>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4696A4-BEE2-4540-A22E-F88A7AB61CF5}"/>
              </a:ext>
            </a:extLst>
          </p:cNvPr>
          <p:cNvSpPr>
            <a:spLocks noGrp="1"/>
          </p:cNvSpPr>
          <p:nvPr>
            <p:ph type="body" idx="1"/>
          </p:nvPr>
        </p:nvSpPr>
        <p:spPr>
          <a:xfrm>
            <a:off x="2775112" y="4149569"/>
            <a:ext cx="5120640" cy="1341119"/>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125C29-ECB0-4540-B912-84BF77C12578}"/>
              </a:ext>
            </a:extLst>
          </p:cNvPr>
          <p:cNvSpPr>
            <a:spLocks noGrp="1"/>
          </p:cNvSpPr>
          <p:nvPr>
            <p:ph type="dt" sz="half" idx="10"/>
          </p:nvPr>
        </p:nvSpPr>
        <p:spPr/>
        <p:txBody>
          <a:bodyPr/>
          <a:lstStyle/>
          <a:p>
            <a:fld id="{9E7F3E95-5449-464B-9A17-EBCF3AFEBB5B}" type="datetimeFigureOut">
              <a:rPr lang="en-US" smtClean="0"/>
              <a:t>12/6/2024</a:t>
            </a:fld>
            <a:endParaRPr lang="en-US"/>
          </a:p>
        </p:txBody>
      </p:sp>
      <p:sp>
        <p:nvSpPr>
          <p:cNvPr id="5" name="Footer Placeholder 4">
            <a:extLst>
              <a:ext uri="{FF2B5EF4-FFF2-40B4-BE49-F238E27FC236}">
                <a16:creationId xmlns:a16="http://schemas.microsoft.com/office/drawing/2014/main" id="{4DC05CD3-1633-4625-A6F7-A8ABF0473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60550-01EA-4E06-9ADF-DEF8973C4435}"/>
              </a:ext>
            </a:extLst>
          </p:cNvPr>
          <p:cNvSpPr>
            <a:spLocks noGrp="1"/>
          </p:cNvSpPr>
          <p:nvPr>
            <p:ph type="sldNum" sz="quarter" idx="12"/>
          </p:nvPr>
        </p:nvSpPr>
        <p:spPr/>
        <p:txBody>
          <a:bodyPr/>
          <a:lstStyle/>
          <a:p>
            <a:fld id="{5B4CAECD-02FE-4C4A-9471-426DCC91B0DD}" type="slidenum">
              <a:rPr lang="en-US" smtClean="0"/>
              <a:t>‹#›</a:t>
            </a:fld>
            <a:endParaRPr lang="en-US"/>
          </a:p>
        </p:txBody>
      </p:sp>
      <p:pic>
        <p:nvPicPr>
          <p:cNvPr id="9" name="Picture 8" descr="A person smiling at the camera&#10;&#10;Description automatically generated with low confidence">
            <a:extLst>
              <a:ext uri="{FF2B5EF4-FFF2-40B4-BE49-F238E27FC236}">
                <a16:creationId xmlns:a16="http://schemas.microsoft.com/office/drawing/2014/main" id="{1A715E1E-6684-4B08-BC24-86D832884D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520" t="3567" r="2365" b="3260"/>
          <a:stretch/>
        </p:blipFill>
        <p:spPr>
          <a:xfrm>
            <a:off x="541736" y="886303"/>
            <a:ext cx="2286000" cy="2338387"/>
          </a:xfrm>
          <a:prstGeom prst="ellipse">
            <a:avLst/>
          </a:prstGeom>
          <a:ln w="76200">
            <a:solidFill>
              <a:schemeClr val="accent2"/>
            </a:solidFill>
          </a:ln>
        </p:spPr>
      </p:pic>
      <p:pic>
        <p:nvPicPr>
          <p:cNvPr id="10" name="Picture 9">
            <a:extLst>
              <a:ext uri="{FF2B5EF4-FFF2-40B4-BE49-F238E27FC236}">
                <a16:creationId xmlns:a16="http://schemas.microsoft.com/office/drawing/2014/main" id="{B19645E2-53CE-4263-9F65-90A598D92538}"/>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248248" y="3926362"/>
            <a:ext cx="1298495" cy="1331438"/>
          </a:xfrm>
          <a:prstGeom prst="ellipse">
            <a:avLst/>
          </a:prstGeom>
          <a:ln w="76200">
            <a:solidFill>
              <a:schemeClr val="tx2"/>
            </a:solidFill>
          </a:ln>
        </p:spPr>
      </p:pic>
      <p:pic>
        <p:nvPicPr>
          <p:cNvPr id="11" name="Graphic 10" descr="A circle filled with diagonal lines">
            <a:extLst>
              <a:ext uri="{FF2B5EF4-FFF2-40B4-BE49-F238E27FC236}">
                <a16:creationId xmlns:a16="http://schemas.microsoft.com/office/drawing/2014/main" id="{3382B7CF-9D25-4D82-9EC6-011512508F5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29003" t="11635" r="12363" b="52733"/>
          <a:stretch/>
        </p:blipFill>
        <p:spPr>
          <a:xfrm rot="5400000" flipV="1">
            <a:off x="7363896" y="558282"/>
            <a:ext cx="2338387" cy="1221821"/>
          </a:xfrm>
          <a:prstGeom prst="rect">
            <a:avLst/>
          </a:prstGeom>
        </p:spPr>
      </p:pic>
      <p:pic>
        <p:nvPicPr>
          <p:cNvPr id="12" name="Graphic 11" descr="A square made of dots">
            <a:extLst>
              <a:ext uri="{FF2B5EF4-FFF2-40B4-BE49-F238E27FC236}">
                <a16:creationId xmlns:a16="http://schemas.microsoft.com/office/drawing/2014/main" id="{E47CB702-00B8-488C-B79C-D164DDD08017}"/>
              </a:ext>
            </a:extLst>
          </p:cNvPr>
          <p:cNvPicPr>
            <a:picLocks noChangeAspect="1"/>
          </p:cNvPicPr>
          <p:nvPr userDrawn="1"/>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44777" t="13758" r="30556" b="40300"/>
          <a:stretch/>
        </p:blipFill>
        <p:spPr>
          <a:xfrm rot="5400000">
            <a:off x="355858" y="4602222"/>
            <a:ext cx="863600" cy="1575316"/>
          </a:xfrm>
          <a:prstGeom prst="rect">
            <a:avLst/>
          </a:prstGeom>
        </p:spPr>
      </p:pic>
    </p:spTree>
    <p:extLst>
      <p:ext uri="{BB962C8B-B14F-4D97-AF65-F5344CB8AC3E}">
        <p14:creationId xmlns:p14="http://schemas.microsoft.com/office/powerpoint/2010/main" val="479143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22" name="Graphic 21" descr="An organic corner shape">
            <a:extLst>
              <a:ext uri="{FF2B5EF4-FFF2-40B4-BE49-F238E27FC236}">
                <a16:creationId xmlns:a16="http://schemas.microsoft.com/office/drawing/2014/main" id="{8C2CB3BF-085D-4D49-A857-4710A48253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7415" r="11642"/>
          <a:stretch/>
        </p:blipFill>
        <p:spPr>
          <a:xfrm>
            <a:off x="-10180" y="4929150"/>
            <a:ext cx="3241060" cy="1928850"/>
          </a:xfrm>
          <a:prstGeom prst="rect">
            <a:avLst/>
          </a:prstGeom>
        </p:spPr>
      </p:pic>
      <p:pic>
        <p:nvPicPr>
          <p:cNvPr id="23" name="Graphic 22" descr="A circle filled with diagonal lines">
            <a:extLst>
              <a:ext uri="{FF2B5EF4-FFF2-40B4-BE49-F238E27FC236}">
                <a16:creationId xmlns:a16="http://schemas.microsoft.com/office/drawing/2014/main" id="{E37DF4F8-F008-45E1-8D33-A20B231AFA4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10950"/>
          <a:stretch/>
        </p:blipFill>
        <p:spPr>
          <a:xfrm>
            <a:off x="-10180" y="4265888"/>
            <a:ext cx="961039" cy="2592111"/>
          </a:xfrm>
          <a:prstGeom prst="rect">
            <a:avLst/>
          </a:prstGeom>
        </p:spPr>
      </p:pic>
      <p:grpSp>
        <p:nvGrpSpPr>
          <p:cNvPr id="24" name="Group 23">
            <a:extLst>
              <a:ext uri="{FF2B5EF4-FFF2-40B4-BE49-F238E27FC236}">
                <a16:creationId xmlns:a16="http://schemas.microsoft.com/office/drawing/2014/main" id="{F83F1ED6-2092-4980-867A-566937A5530E}"/>
              </a:ext>
            </a:extLst>
          </p:cNvPr>
          <p:cNvGrpSpPr/>
          <p:nvPr userDrawn="1"/>
        </p:nvGrpSpPr>
        <p:grpSpPr>
          <a:xfrm rot="16200000">
            <a:off x="7887278" y="962694"/>
            <a:ext cx="1893020" cy="636879"/>
            <a:chOff x="9177476" y="5772727"/>
            <a:chExt cx="2584807" cy="869620"/>
          </a:xfrm>
          <a:solidFill>
            <a:schemeClr val="tx2"/>
          </a:solidFill>
        </p:grpSpPr>
        <p:sp>
          <p:nvSpPr>
            <p:cNvPr id="25" name="Rectangle 24">
              <a:extLst>
                <a:ext uri="{FF2B5EF4-FFF2-40B4-BE49-F238E27FC236}">
                  <a16:creationId xmlns:a16="http://schemas.microsoft.com/office/drawing/2014/main" id="{EBBFEC9B-E7BD-49D3-8693-5921751131B2}"/>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03B4784-F9EE-436E-B9AE-288A541C3057}"/>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28BB0B9-21EC-42AE-8773-552008470601}"/>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287A311-0A5B-404F-B817-B1BEA66467F8}"/>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9A84FF6-028C-46A3-AA83-F1410670EE1D}"/>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5AC53A-ECCE-4754-8A46-1A2578AF7556}"/>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A71DB45-2C7C-4A4A-8E7A-4AFCDCD1D5A5}"/>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a:extLst>
              <a:ext uri="{FF2B5EF4-FFF2-40B4-BE49-F238E27FC236}">
                <a16:creationId xmlns:a16="http://schemas.microsoft.com/office/drawing/2014/main" id="{2FC71BA7-B93C-4695-9D75-E068A5470A13}"/>
              </a:ext>
            </a:extLst>
          </p:cNvPr>
          <p:cNvCxnSpPr>
            <a:cxnSpLocks/>
          </p:cNvCxnSpPr>
          <p:nvPr userDrawn="1"/>
        </p:nvCxnSpPr>
        <p:spPr>
          <a:xfrm flipH="1">
            <a:off x="732525" y="6197283"/>
            <a:ext cx="4135225"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3" name="Graphic 32" descr="A square made of dots">
            <a:extLst>
              <a:ext uri="{FF2B5EF4-FFF2-40B4-BE49-F238E27FC236}">
                <a16:creationId xmlns:a16="http://schemas.microsoft.com/office/drawing/2014/main" id="{551193D4-1DBC-4897-B1CB-A5C8C29E56A1}"/>
              </a:ext>
            </a:extLst>
          </p:cNvPr>
          <p:cNvPicPr>
            <a:picLocks noChangeAspect="1"/>
          </p:cNvPicPr>
          <p:nvPr userDrawn="1"/>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332" t="46819" r="40223" b="13693"/>
          <a:stretch/>
        </p:blipFill>
        <p:spPr>
          <a:xfrm>
            <a:off x="7620400" y="-10116"/>
            <a:ext cx="1523599" cy="1295383"/>
          </a:xfrm>
          <a:prstGeom prst="rect">
            <a:avLst/>
          </a:prstGeom>
        </p:spPr>
      </p:pic>
      <p:sp>
        <p:nvSpPr>
          <p:cNvPr id="4" name="Content Placeholder 3">
            <a:extLst>
              <a:ext uri="{FF2B5EF4-FFF2-40B4-BE49-F238E27FC236}">
                <a16:creationId xmlns:a16="http://schemas.microsoft.com/office/drawing/2014/main" id="{E65C4283-5B1E-4C8B-A9C2-905770922A03}"/>
              </a:ext>
            </a:extLst>
          </p:cNvPr>
          <p:cNvSpPr>
            <a:spLocks noGrp="1"/>
          </p:cNvSpPr>
          <p:nvPr>
            <p:ph sz="half" idx="2"/>
          </p:nvPr>
        </p:nvSpPr>
        <p:spPr>
          <a:xfrm>
            <a:off x="4783147" y="1999186"/>
            <a:ext cx="3440430" cy="3903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56C733E-9A4F-4F57-BEA6-C72C28094911}"/>
              </a:ext>
            </a:extLst>
          </p:cNvPr>
          <p:cNvSpPr>
            <a:spLocks noGrp="1"/>
          </p:cNvSpPr>
          <p:nvPr>
            <p:ph type="dt" sz="half" idx="10"/>
          </p:nvPr>
        </p:nvSpPr>
        <p:spPr/>
        <p:txBody>
          <a:bodyPr/>
          <a:lstStyle/>
          <a:p>
            <a:fld id="{9E7F3E95-5449-464B-9A17-EBCF3AFEBB5B}" type="datetimeFigureOut">
              <a:rPr lang="en-US" smtClean="0"/>
              <a:t>12/6/2024</a:t>
            </a:fld>
            <a:endParaRPr lang="en-US"/>
          </a:p>
        </p:txBody>
      </p:sp>
      <p:sp>
        <p:nvSpPr>
          <p:cNvPr id="6" name="Footer Placeholder 5">
            <a:extLst>
              <a:ext uri="{FF2B5EF4-FFF2-40B4-BE49-F238E27FC236}">
                <a16:creationId xmlns:a16="http://schemas.microsoft.com/office/drawing/2014/main" id="{D50D977F-D124-4275-A4AD-3DE3ADA299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99923A-F119-4F34-B72A-8E4924C9CCA7}"/>
              </a:ext>
            </a:extLst>
          </p:cNvPr>
          <p:cNvSpPr>
            <a:spLocks noGrp="1"/>
          </p:cNvSpPr>
          <p:nvPr>
            <p:ph type="sldNum" sz="quarter" idx="12"/>
          </p:nvPr>
        </p:nvSpPr>
        <p:spPr/>
        <p:txBody>
          <a:bodyPr/>
          <a:lstStyle/>
          <a:p>
            <a:fld id="{5B4CAECD-02FE-4C4A-9471-426DCC91B0DD}" type="slidenum">
              <a:rPr lang="en-US" smtClean="0"/>
              <a:t>‹#›</a:t>
            </a:fld>
            <a:endParaRPr lang="en-US"/>
          </a:p>
        </p:txBody>
      </p:sp>
      <p:sp>
        <p:nvSpPr>
          <p:cNvPr id="8" name="Content Placeholder 3">
            <a:extLst>
              <a:ext uri="{FF2B5EF4-FFF2-40B4-BE49-F238E27FC236}">
                <a16:creationId xmlns:a16="http://schemas.microsoft.com/office/drawing/2014/main" id="{40C05E55-7A83-49EB-915E-FAD11D77E09C}"/>
              </a:ext>
            </a:extLst>
          </p:cNvPr>
          <p:cNvSpPr>
            <a:spLocks noGrp="1"/>
          </p:cNvSpPr>
          <p:nvPr>
            <p:ph sz="half" idx="13"/>
          </p:nvPr>
        </p:nvSpPr>
        <p:spPr>
          <a:xfrm>
            <a:off x="1071026" y="1988489"/>
            <a:ext cx="3440430" cy="3889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0A2228CD-3BB2-427D-9BB1-B2236B49DDC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1474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39" name="Graphic 38" descr="An organic corner shape">
            <a:extLst>
              <a:ext uri="{FF2B5EF4-FFF2-40B4-BE49-F238E27FC236}">
                <a16:creationId xmlns:a16="http://schemas.microsoft.com/office/drawing/2014/main" id="{19C2E131-79DC-4E23-81A4-D6AF13AFD69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7415" r="11642"/>
          <a:stretch/>
        </p:blipFill>
        <p:spPr>
          <a:xfrm>
            <a:off x="-10180" y="4929150"/>
            <a:ext cx="3241060" cy="1928850"/>
          </a:xfrm>
          <a:prstGeom prst="rect">
            <a:avLst/>
          </a:prstGeom>
        </p:spPr>
      </p:pic>
      <p:pic>
        <p:nvPicPr>
          <p:cNvPr id="40" name="Graphic 39" descr="A circle filled with diagonal lines">
            <a:extLst>
              <a:ext uri="{FF2B5EF4-FFF2-40B4-BE49-F238E27FC236}">
                <a16:creationId xmlns:a16="http://schemas.microsoft.com/office/drawing/2014/main" id="{26D247F3-D759-4F7C-8D99-12E7902F14C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10950"/>
          <a:stretch/>
        </p:blipFill>
        <p:spPr>
          <a:xfrm>
            <a:off x="-10180" y="4265888"/>
            <a:ext cx="961039" cy="2592111"/>
          </a:xfrm>
          <a:prstGeom prst="rect">
            <a:avLst/>
          </a:prstGeom>
        </p:spPr>
      </p:pic>
      <p:grpSp>
        <p:nvGrpSpPr>
          <p:cNvPr id="41" name="Group 40">
            <a:extLst>
              <a:ext uri="{FF2B5EF4-FFF2-40B4-BE49-F238E27FC236}">
                <a16:creationId xmlns:a16="http://schemas.microsoft.com/office/drawing/2014/main" id="{37031947-203B-4B10-A103-C79A5254DE16}"/>
              </a:ext>
            </a:extLst>
          </p:cNvPr>
          <p:cNvGrpSpPr/>
          <p:nvPr userDrawn="1"/>
        </p:nvGrpSpPr>
        <p:grpSpPr>
          <a:xfrm rot="16200000">
            <a:off x="7887278" y="962694"/>
            <a:ext cx="1893020" cy="636879"/>
            <a:chOff x="9177476" y="5772727"/>
            <a:chExt cx="2584807" cy="869620"/>
          </a:xfrm>
          <a:solidFill>
            <a:schemeClr val="tx2"/>
          </a:solidFill>
        </p:grpSpPr>
        <p:sp>
          <p:nvSpPr>
            <p:cNvPr id="42" name="Rectangle 41">
              <a:extLst>
                <a:ext uri="{FF2B5EF4-FFF2-40B4-BE49-F238E27FC236}">
                  <a16:creationId xmlns:a16="http://schemas.microsoft.com/office/drawing/2014/main" id="{9BEF1B48-3A74-4655-94FB-90C43228E407}"/>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91595352-F1D0-4605-BF35-99A24BEBF7C6}"/>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EC61D3D-9A29-47D8-8DBB-60775656C1F1}"/>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F44232E-1E3B-4A66-9742-4FDC91BC02EE}"/>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146F03B2-052D-44D5-A548-1EDA9E1BBA8B}"/>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E8E053A-3D25-4798-9F3D-234708553778}"/>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C4C7289-40D4-4A28-8547-898FE98E47F7}"/>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a:extLst>
              <a:ext uri="{FF2B5EF4-FFF2-40B4-BE49-F238E27FC236}">
                <a16:creationId xmlns:a16="http://schemas.microsoft.com/office/drawing/2014/main" id="{10526D2B-2CA9-4176-9EC4-C49D452DC323}"/>
              </a:ext>
            </a:extLst>
          </p:cNvPr>
          <p:cNvCxnSpPr>
            <a:cxnSpLocks/>
          </p:cNvCxnSpPr>
          <p:nvPr userDrawn="1"/>
        </p:nvCxnSpPr>
        <p:spPr>
          <a:xfrm flipH="1">
            <a:off x="732525" y="6197283"/>
            <a:ext cx="4135225"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0" name="Graphic 49" descr="A square made of dots">
            <a:extLst>
              <a:ext uri="{FF2B5EF4-FFF2-40B4-BE49-F238E27FC236}">
                <a16:creationId xmlns:a16="http://schemas.microsoft.com/office/drawing/2014/main" id="{494D3176-B13E-49BE-BCC2-11C0F5C70076}"/>
              </a:ext>
            </a:extLst>
          </p:cNvPr>
          <p:cNvPicPr>
            <a:picLocks noChangeAspect="1"/>
          </p:cNvPicPr>
          <p:nvPr userDrawn="1"/>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332" t="46819" r="40223" b="13693"/>
          <a:stretch/>
        </p:blipFill>
        <p:spPr>
          <a:xfrm>
            <a:off x="7620400" y="-10116"/>
            <a:ext cx="1523599" cy="1295383"/>
          </a:xfrm>
          <a:prstGeom prst="rect">
            <a:avLst/>
          </a:prstGeom>
        </p:spPr>
      </p:pic>
      <p:sp>
        <p:nvSpPr>
          <p:cNvPr id="2" name="Title 1">
            <a:extLst>
              <a:ext uri="{FF2B5EF4-FFF2-40B4-BE49-F238E27FC236}">
                <a16:creationId xmlns:a16="http://schemas.microsoft.com/office/drawing/2014/main" id="{5C1A2026-B319-4345-99C3-5A91C49FD4DF}"/>
              </a:ext>
            </a:extLst>
          </p:cNvPr>
          <p:cNvSpPr>
            <a:spLocks noGrp="1"/>
          </p:cNvSpPr>
          <p:nvPr>
            <p:ph type="title"/>
          </p:nvPr>
        </p:nvSpPr>
        <p:spPr>
          <a:xfrm>
            <a:off x="629841" y="365126"/>
            <a:ext cx="6788229"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7A0E75-00F3-4A54-AC5F-5DA96A153259}"/>
              </a:ext>
            </a:extLst>
          </p:cNvPr>
          <p:cNvSpPr>
            <a:spLocks noGrp="1"/>
          </p:cNvSpPr>
          <p:nvPr>
            <p:ph type="body" idx="1"/>
          </p:nvPr>
        </p:nvSpPr>
        <p:spPr>
          <a:xfrm>
            <a:off x="1061803" y="1879599"/>
            <a:ext cx="3449653" cy="621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a:extLst>
              <a:ext uri="{FF2B5EF4-FFF2-40B4-BE49-F238E27FC236}">
                <a16:creationId xmlns:a16="http://schemas.microsoft.com/office/drawing/2014/main" id="{51841DE0-C31D-4561-9095-DF5AB072C4DC}"/>
              </a:ext>
            </a:extLst>
          </p:cNvPr>
          <p:cNvSpPr>
            <a:spLocks noGrp="1"/>
          </p:cNvSpPr>
          <p:nvPr>
            <p:ph type="body" sz="quarter" idx="3"/>
          </p:nvPr>
        </p:nvSpPr>
        <p:spPr>
          <a:xfrm>
            <a:off x="4783146" y="1870074"/>
            <a:ext cx="3449653" cy="621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4" name="Content Placeholder 3">
            <a:extLst>
              <a:ext uri="{FF2B5EF4-FFF2-40B4-BE49-F238E27FC236}">
                <a16:creationId xmlns:a16="http://schemas.microsoft.com/office/drawing/2014/main" id="{828B7A96-C9C1-4448-A1CC-FC4F4FDADA28}"/>
              </a:ext>
            </a:extLst>
          </p:cNvPr>
          <p:cNvSpPr>
            <a:spLocks noGrp="1"/>
          </p:cNvSpPr>
          <p:nvPr>
            <p:ph sz="half" idx="2"/>
          </p:nvPr>
        </p:nvSpPr>
        <p:spPr>
          <a:xfrm>
            <a:off x="4783147" y="2670562"/>
            <a:ext cx="3440430" cy="32317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a:extLst>
              <a:ext uri="{FF2B5EF4-FFF2-40B4-BE49-F238E27FC236}">
                <a16:creationId xmlns:a16="http://schemas.microsoft.com/office/drawing/2014/main" id="{244FBF8B-A1B8-4CC5-9DA4-D9A26BF94AC5}"/>
              </a:ext>
            </a:extLst>
          </p:cNvPr>
          <p:cNvSpPr>
            <a:spLocks noGrp="1"/>
          </p:cNvSpPr>
          <p:nvPr>
            <p:ph sz="half" idx="13"/>
          </p:nvPr>
        </p:nvSpPr>
        <p:spPr>
          <a:xfrm>
            <a:off x="1071026" y="2657443"/>
            <a:ext cx="3440430" cy="3220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Date Placeholder 35">
            <a:extLst>
              <a:ext uri="{FF2B5EF4-FFF2-40B4-BE49-F238E27FC236}">
                <a16:creationId xmlns:a16="http://schemas.microsoft.com/office/drawing/2014/main" id="{87DB8E0F-E4CD-4A08-AF4A-E7BCE72C8410}"/>
              </a:ext>
            </a:extLst>
          </p:cNvPr>
          <p:cNvSpPr>
            <a:spLocks noGrp="1"/>
          </p:cNvSpPr>
          <p:nvPr>
            <p:ph type="dt" sz="half" idx="14"/>
          </p:nvPr>
        </p:nvSpPr>
        <p:spPr/>
        <p:txBody>
          <a:bodyPr/>
          <a:lstStyle/>
          <a:p>
            <a:fld id="{9E7F3E95-5449-464B-9A17-EBCF3AFEBB5B}" type="datetimeFigureOut">
              <a:rPr lang="en-US" smtClean="0"/>
              <a:pPr/>
              <a:t>12/6/2024</a:t>
            </a:fld>
            <a:endParaRPr lang="en-US" dirty="0"/>
          </a:p>
        </p:txBody>
      </p:sp>
      <p:sp>
        <p:nvSpPr>
          <p:cNvPr id="37" name="Footer Placeholder 36">
            <a:extLst>
              <a:ext uri="{FF2B5EF4-FFF2-40B4-BE49-F238E27FC236}">
                <a16:creationId xmlns:a16="http://schemas.microsoft.com/office/drawing/2014/main" id="{C111E237-987F-4611-B8EE-B8901F9E16F7}"/>
              </a:ext>
            </a:extLst>
          </p:cNvPr>
          <p:cNvSpPr>
            <a:spLocks noGrp="1"/>
          </p:cNvSpPr>
          <p:nvPr>
            <p:ph type="ftr" sz="quarter" idx="15"/>
          </p:nvPr>
        </p:nvSpPr>
        <p:spPr/>
        <p:txBody>
          <a:bodyPr/>
          <a:lstStyle/>
          <a:p>
            <a:endParaRPr lang="en-US" dirty="0"/>
          </a:p>
        </p:txBody>
      </p:sp>
      <p:sp>
        <p:nvSpPr>
          <p:cNvPr id="38" name="Slide Number Placeholder 37">
            <a:extLst>
              <a:ext uri="{FF2B5EF4-FFF2-40B4-BE49-F238E27FC236}">
                <a16:creationId xmlns:a16="http://schemas.microsoft.com/office/drawing/2014/main" id="{973A9DBC-DB91-44EF-B0A4-E108604642F2}"/>
              </a:ext>
            </a:extLst>
          </p:cNvPr>
          <p:cNvSpPr>
            <a:spLocks noGrp="1"/>
          </p:cNvSpPr>
          <p:nvPr>
            <p:ph type="sldNum" sz="quarter" idx="16"/>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1025041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pic>
        <p:nvPicPr>
          <p:cNvPr id="29" name="Graphic 28" descr="Clock outline">
            <a:extLst>
              <a:ext uri="{FF2B5EF4-FFF2-40B4-BE49-F238E27FC236}">
                <a16:creationId xmlns:a16="http://schemas.microsoft.com/office/drawing/2014/main" id="{F33E31B3-206B-4F40-AC8A-244322589E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1953" y="4384575"/>
            <a:ext cx="2036839" cy="1999069"/>
          </a:xfrm>
          <a:prstGeom prst="rect">
            <a:avLst/>
          </a:prstGeom>
        </p:spPr>
      </p:pic>
      <p:pic>
        <p:nvPicPr>
          <p:cNvPr id="33" name="Picture 32" descr="A person smiling at the camera&#10;&#10;Description automatically generated with low confidence">
            <a:extLst>
              <a:ext uri="{FF2B5EF4-FFF2-40B4-BE49-F238E27FC236}">
                <a16:creationId xmlns:a16="http://schemas.microsoft.com/office/drawing/2014/main" id="{3A863B90-BC8D-465D-AF8D-93AC863FC1A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788" t="2748"/>
          <a:stretch/>
        </p:blipFill>
        <p:spPr>
          <a:xfrm>
            <a:off x="-43092" y="-9107"/>
            <a:ext cx="6132956" cy="4715302"/>
          </a:xfrm>
          <a:prstGeom prst="rect">
            <a:avLst/>
          </a:prstGeom>
        </p:spPr>
      </p:pic>
      <p:pic>
        <p:nvPicPr>
          <p:cNvPr id="10" name="Graphic 9" descr="An organic corner shape">
            <a:extLst>
              <a:ext uri="{FF2B5EF4-FFF2-40B4-BE49-F238E27FC236}">
                <a16:creationId xmlns:a16="http://schemas.microsoft.com/office/drawing/2014/main" id="{F03558DD-D7CD-4A4E-A9F3-397BEA6A09F1}"/>
              </a:ext>
            </a:extLst>
          </p:cNvPr>
          <p:cNvPicPr>
            <a:picLocks noChangeAspect="1"/>
          </p:cNvPicPr>
          <p:nvPr userDrawn="1"/>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65540"/>
          <a:stretch/>
        </p:blipFill>
        <p:spPr>
          <a:xfrm>
            <a:off x="5715000" y="-1038"/>
            <a:ext cx="3429000" cy="1575516"/>
          </a:xfrm>
          <a:prstGeom prst="rect">
            <a:avLst/>
          </a:prstGeom>
        </p:spPr>
      </p:pic>
      <p:cxnSp>
        <p:nvCxnSpPr>
          <p:cNvPr id="7" name="Straight Connector 6">
            <a:extLst>
              <a:ext uri="{FF2B5EF4-FFF2-40B4-BE49-F238E27FC236}">
                <a16:creationId xmlns:a16="http://schemas.microsoft.com/office/drawing/2014/main" id="{D76F3F89-FCCF-4346-8EAC-8644FC998F7D}"/>
              </a:ext>
            </a:extLst>
          </p:cNvPr>
          <p:cNvCxnSpPr>
            <a:cxnSpLocks/>
          </p:cNvCxnSpPr>
          <p:nvPr userDrawn="1"/>
        </p:nvCxnSpPr>
        <p:spPr>
          <a:xfrm flipH="1">
            <a:off x="3889720" y="4786732"/>
            <a:ext cx="5060513" cy="0"/>
          </a:xfrm>
          <a:prstGeom prst="line">
            <a:avLst/>
          </a:prstGeom>
          <a:ln w="762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22" name="Title 21">
            <a:extLst>
              <a:ext uri="{FF2B5EF4-FFF2-40B4-BE49-F238E27FC236}">
                <a16:creationId xmlns:a16="http://schemas.microsoft.com/office/drawing/2014/main" id="{C6F95D87-B110-475E-B4F6-66D7E6E983CD}"/>
              </a:ext>
            </a:extLst>
          </p:cNvPr>
          <p:cNvSpPr>
            <a:spLocks noGrp="1"/>
          </p:cNvSpPr>
          <p:nvPr>
            <p:ph type="title" hasCustomPrompt="1"/>
          </p:nvPr>
        </p:nvSpPr>
        <p:spPr>
          <a:xfrm>
            <a:off x="1" y="-1242689"/>
            <a:ext cx="6811952" cy="1105037"/>
          </a:xfrm>
        </p:spPr>
        <p:txBody>
          <a:bodyPr/>
          <a:lstStyle>
            <a:lvl1pPr>
              <a:defRPr/>
            </a:lvl1pPr>
          </a:lstStyle>
          <a:p>
            <a:r>
              <a:rPr lang="en-US" dirty="0"/>
              <a:t>Break time slide</a:t>
            </a:r>
          </a:p>
        </p:txBody>
      </p:sp>
      <p:sp>
        <p:nvSpPr>
          <p:cNvPr id="23" name="TextBox 22">
            <a:extLst>
              <a:ext uri="{FF2B5EF4-FFF2-40B4-BE49-F238E27FC236}">
                <a16:creationId xmlns:a16="http://schemas.microsoft.com/office/drawing/2014/main" id="{D837D49D-08AC-4DEA-BD5B-2DB5216BEBED}"/>
              </a:ext>
            </a:extLst>
          </p:cNvPr>
          <p:cNvSpPr txBox="1"/>
          <p:nvPr userDrawn="1"/>
        </p:nvSpPr>
        <p:spPr>
          <a:xfrm>
            <a:off x="3889720" y="4947807"/>
            <a:ext cx="5254280" cy="854080"/>
          </a:xfrm>
          <a:prstGeom prst="rect">
            <a:avLst/>
          </a:prstGeom>
          <a:noFill/>
        </p:spPr>
        <p:txBody>
          <a:bodyPr wrap="square" rtlCol="0">
            <a:spAutoFit/>
          </a:bodyPr>
          <a:lstStyle/>
          <a:p>
            <a:r>
              <a:rPr lang="en-US" sz="4950" b="1" spc="450" dirty="0">
                <a:latin typeface="+mj-lt"/>
              </a:rPr>
              <a:t>BREAK TIME</a:t>
            </a:r>
          </a:p>
        </p:txBody>
      </p:sp>
      <p:pic>
        <p:nvPicPr>
          <p:cNvPr id="19" name="Graphic 18" descr="An organic corner shape">
            <a:extLst>
              <a:ext uri="{FF2B5EF4-FFF2-40B4-BE49-F238E27FC236}">
                <a16:creationId xmlns:a16="http://schemas.microsoft.com/office/drawing/2014/main" id="{9B1EA295-9AA1-48FF-B82D-ECF3805D2410}"/>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t="47415" r="11642"/>
          <a:stretch/>
        </p:blipFill>
        <p:spPr>
          <a:xfrm>
            <a:off x="-10180" y="4929150"/>
            <a:ext cx="3241060" cy="1928850"/>
          </a:xfrm>
          <a:prstGeom prst="rect">
            <a:avLst/>
          </a:prstGeom>
        </p:spPr>
      </p:pic>
      <p:pic>
        <p:nvPicPr>
          <p:cNvPr id="20" name="Graphic 19" descr="A circle filled with diagonal lines">
            <a:extLst>
              <a:ext uri="{FF2B5EF4-FFF2-40B4-BE49-F238E27FC236}">
                <a16:creationId xmlns:a16="http://schemas.microsoft.com/office/drawing/2014/main" id="{8578783C-76E3-4A65-8680-251FA7B08CC0}"/>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l="58934" t="11636" r="12364" b="10950"/>
          <a:stretch/>
        </p:blipFill>
        <p:spPr>
          <a:xfrm>
            <a:off x="-10180" y="4265888"/>
            <a:ext cx="961039" cy="2592111"/>
          </a:xfrm>
          <a:prstGeom prst="rect">
            <a:avLst/>
          </a:prstGeom>
        </p:spPr>
      </p:pic>
      <p:grpSp>
        <p:nvGrpSpPr>
          <p:cNvPr id="21" name="Group 20">
            <a:extLst>
              <a:ext uri="{FF2B5EF4-FFF2-40B4-BE49-F238E27FC236}">
                <a16:creationId xmlns:a16="http://schemas.microsoft.com/office/drawing/2014/main" id="{6632479A-A567-4799-8BDD-0612B624013B}"/>
              </a:ext>
            </a:extLst>
          </p:cNvPr>
          <p:cNvGrpSpPr/>
          <p:nvPr userDrawn="1"/>
        </p:nvGrpSpPr>
        <p:grpSpPr>
          <a:xfrm rot="16200000">
            <a:off x="7887278" y="962694"/>
            <a:ext cx="1893020" cy="636879"/>
            <a:chOff x="9177476" y="5772727"/>
            <a:chExt cx="2584807" cy="869620"/>
          </a:xfrm>
          <a:solidFill>
            <a:schemeClr val="tx2"/>
          </a:solidFill>
        </p:grpSpPr>
        <p:sp>
          <p:nvSpPr>
            <p:cNvPr id="24" name="Rectangle 23">
              <a:extLst>
                <a:ext uri="{FF2B5EF4-FFF2-40B4-BE49-F238E27FC236}">
                  <a16:creationId xmlns:a16="http://schemas.microsoft.com/office/drawing/2014/main" id="{0DFFD835-69DE-4120-99BB-114D79B08149}"/>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46720AA-86F5-4330-922C-A688891A477E}"/>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EE4386-1B11-458B-B212-929B4C648BE9}"/>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B940A0B-2EEF-4DD0-9D30-DC1C9F3060CA}"/>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54FBE01-1AEB-44B3-822B-85465A4B8676}"/>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D48D8DA-DA77-4A72-A94F-056155BB275A}"/>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4929030-CE72-48BD-9EC4-E75111BB08C6}"/>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10121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299454-A714-4845-8B14-EC54C70A0AC0}"/>
              </a:ext>
            </a:extLst>
          </p:cNvPr>
          <p:cNvSpPr>
            <a:spLocks noGrp="1"/>
          </p:cNvSpPr>
          <p:nvPr>
            <p:ph type="dt" sz="half" idx="10"/>
          </p:nvPr>
        </p:nvSpPr>
        <p:spPr/>
        <p:txBody>
          <a:bodyPr/>
          <a:lstStyle/>
          <a:p>
            <a:fld id="{9E7F3E95-5449-464B-9A17-EBCF3AFEBB5B}" type="datetimeFigureOut">
              <a:rPr lang="en-US" smtClean="0"/>
              <a:t>12/6/2024</a:t>
            </a:fld>
            <a:endParaRPr lang="en-US"/>
          </a:p>
        </p:txBody>
      </p:sp>
      <p:sp>
        <p:nvSpPr>
          <p:cNvPr id="4" name="Footer Placeholder 3">
            <a:extLst>
              <a:ext uri="{FF2B5EF4-FFF2-40B4-BE49-F238E27FC236}">
                <a16:creationId xmlns:a16="http://schemas.microsoft.com/office/drawing/2014/main" id="{C3EDC05A-6EFB-47FE-B6D9-8C844160B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6E0B9E-7211-4B10-9EA9-3FBAF7F28A7D}"/>
              </a:ext>
            </a:extLst>
          </p:cNvPr>
          <p:cNvSpPr>
            <a:spLocks noGrp="1"/>
          </p:cNvSpPr>
          <p:nvPr>
            <p:ph type="sldNum" sz="quarter" idx="12"/>
          </p:nvPr>
        </p:nvSpPr>
        <p:spPr/>
        <p:txBody>
          <a:bodyPr/>
          <a:lstStyle/>
          <a:p>
            <a:fld id="{5B4CAECD-02FE-4C4A-9471-426DCC91B0DD}" type="slidenum">
              <a:rPr lang="en-US" smtClean="0"/>
              <a:t>‹#›</a:t>
            </a:fld>
            <a:endParaRPr lang="en-US"/>
          </a:p>
        </p:txBody>
      </p:sp>
      <p:sp>
        <p:nvSpPr>
          <p:cNvPr id="6" name="Title 5">
            <a:extLst>
              <a:ext uri="{FF2B5EF4-FFF2-40B4-BE49-F238E27FC236}">
                <a16:creationId xmlns:a16="http://schemas.microsoft.com/office/drawing/2014/main" id="{52A79CAF-10AA-45A9-B2AC-A9D989E124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1113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pic>
        <p:nvPicPr>
          <p:cNvPr id="12" name="Graphic 11" descr="An organic corner shape">
            <a:extLst>
              <a:ext uri="{FF2B5EF4-FFF2-40B4-BE49-F238E27FC236}">
                <a16:creationId xmlns:a16="http://schemas.microsoft.com/office/drawing/2014/main" id="{05620D5D-9173-4747-9D52-F1ACEF2D6CC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155630" y="2155629"/>
            <a:ext cx="6858003" cy="2546745"/>
          </a:xfrm>
          <a:prstGeom prst="rect">
            <a:avLst/>
          </a:prstGeom>
        </p:spPr>
      </p:pic>
      <p:pic>
        <p:nvPicPr>
          <p:cNvPr id="15" name="Graphic 14" descr="A circle filled with diagonal lines">
            <a:extLst>
              <a:ext uri="{FF2B5EF4-FFF2-40B4-BE49-F238E27FC236}">
                <a16:creationId xmlns:a16="http://schemas.microsoft.com/office/drawing/2014/main" id="{03200E9C-6243-45AB-BB5D-73CA6B623AE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003" t="11635" r="12363" b="52733"/>
          <a:stretch/>
        </p:blipFill>
        <p:spPr>
          <a:xfrm rot="5400000" flipV="1">
            <a:off x="7363896" y="558282"/>
            <a:ext cx="2338387" cy="1221821"/>
          </a:xfrm>
          <a:prstGeom prst="rect">
            <a:avLst/>
          </a:prstGeom>
        </p:spPr>
      </p:pic>
      <p:sp>
        <p:nvSpPr>
          <p:cNvPr id="3" name="Date Placeholder 2">
            <a:extLst>
              <a:ext uri="{FF2B5EF4-FFF2-40B4-BE49-F238E27FC236}">
                <a16:creationId xmlns:a16="http://schemas.microsoft.com/office/drawing/2014/main" id="{B9299454-A714-4845-8B14-EC54C70A0AC0}"/>
              </a:ext>
            </a:extLst>
          </p:cNvPr>
          <p:cNvSpPr>
            <a:spLocks noGrp="1"/>
          </p:cNvSpPr>
          <p:nvPr>
            <p:ph type="dt" sz="half" idx="10"/>
          </p:nvPr>
        </p:nvSpPr>
        <p:spPr/>
        <p:txBody>
          <a:bodyPr/>
          <a:lstStyle/>
          <a:p>
            <a:fld id="{9E7F3E95-5449-464B-9A17-EBCF3AFEBB5B}" type="datetimeFigureOut">
              <a:rPr lang="en-US" smtClean="0"/>
              <a:t>12/6/2024</a:t>
            </a:fld>
            <a:endParaRPr lang="en-US"/>
          </a:p>
        </p:txBody>
      </p:sp>
      <p:sp>
        <p:nvSpPr>
          <p:cNvPr id="4" name="Footer Placeholder 3">
            <a:extLst>
              <a:ext uri="{FF2B5EF4-FFF2-40B4-BE49-F238E27FC236}">
                <a16:creationId xmlns:a16="http://schemas.microsoft.com/office/drawing/2014/main" id="{C3EDC05A-6EFB-47FE-B6D9-8C844160B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6E0B9E-7211-4B10-9EA9-3FBAF7F28A7D}"/>
              </a:ext>
            </a:extLst>
          </p:cNvPr>
          <p:cNvSpPr>
            <a:spLocks noGrp="1"/>
          </p:cNvSpPr>
          <p:nvPr>
            <p:ph type="sldNum" sz="quarter" idx="12"/>
          </p:nvPr>
        </p:nvSpPr>
        <p:spPr/>
        <p:txBody>
          <a:bodyPr/>
          <a:lstStyle/>
          <a:p>
            <a:fld id="{5B4CAECD-02FE-4C4A-9471-426DCC91B0DD}" type="slidenum">
              <a:rPr lang="en-US" smtClean="0"/>
              <a:t>‹#›</a:t>
            </a:fld>
            <a:endParaRPr lang="en-US"/>
          </a:p>
        </p:txBody>
      </p:sp>
      <p:sp>
        <p:nvSpPr>
          <p:cNvPr id="6" name="Title 5">
            <a:extLst>
              <a:ext uri="{FF2B5EF4-FFF2-40B4-BE49-F238E27FC236}">
                <a16:creationId xmlns:a16="http://schemas.microsoft.com/office/drawing/2014/main" id="{52A79CAF-10AA-45A9-B2AC-A9D989E1242A}"/>
              </a:ext>
            </a:extLst>
          </p:cNvPr>
          <p:cNvSpPr>
            <a:spLocks noGrp="1"/>
          </p:cNvSpPr>
          <p:nvPr>
            <p:ph type="title"/>
          </p:nvPr>
        </p:nvSpPr>
        <p:spPr>
          <a:xfrm>
            <a:off x="2591603" y="585652"/>
            <a:ext cx="5108882" cy="1105037"/>
          </a:xfrm>
        </p:spPr>
        <p:txBody>
          <a:bodyPr/>
          <a:lstStyle/>
          <a:p>
            <a:r>
              <a:rPr lang="en-US"/>
              <a:t>Click to edit Master title style</a:t>
            </a:r>
            <a:endParaRPr lang="en-US" dirty="0"/>
          </a:p>
        </p:txBody>
      </p:sp>
      <p:pic>
        <p:nvPicPr>
          <p:cNvPr id="17" name="Picture 16">
            <a:extLst>
              <a:ext uri="{FF2B5EF4-FFF2-40B4-BE49-F238E27FC236}">
                <a16:creationId xmlns:a16="http://schemas.microsoft.com/office/drawing/2014/main" id="{953D51C2-F277-4D29-9090-FC65555969CE}"/>
              </a:ext>
            </a:extLst>
          </p:cNvPr>
          <p:cNvPicPr>
            <a:picLocks noChangeAspect="1"/>
          </p:cNvPicPr>
          <p:nvPr userDrawn="1"/>
        </p:nvPicPr>
        <p:blipFill>
          <a:blip r:embed="rId6">
            <a:extLst>
              <a:ext uri="{28A0092B-C50C-407E-A947-70E740481C1C}">
                <a14:useLocalDpi xmlns:a14="http://schemas.microsoft.com/office/drawing/2010/main" val="0"/>
              </a:ext>
            </a:extLst>
          </a:blip>
          <a:srcRect l="16667" r="16667"/>
          <a:stretch/>
        </p:blipFill>
        <p:spPr>
          <a:xfrm>
            <a:off x="541736" y="886303"/>
            <a:ext cx="2330858" cy="2338386"/>
          </a:xfrm>
          <a:prstGeom prst="ellipse">
            <a:avLst/>
          </a:prstGeom>
          <a:ln w="76200">
            <a:solidFill>
              <a:schemeClr val="accent2"/>
            </a:solidFill>
          </a:ln>
        </p:spPr>
      </p:pic>
      <p:pic>
        <p:nvPicPr>
          <p:cNvPr id="18" name="Picture 17">
            <a:extLst>
              <a:ext uri="{FF2B5EF4-FFF2-40B4-BE49-F238E27FC236}">
                <a16:creationId xmlns:a16="http://schemas.microsoft.com/office/drawing/2014/main" id="{624A8E4C-3CF0-4BC9-BBB5-B3FCB1196FD3}"/>
              </a:ext>
            </a:extLst>
          </p:cNvPr>
          <p:cNvPicPr>
            <a:picLocks noChangeAspect="1"/>
          </p:cNvPicPr>
          <p:nvPr userDrawn="1"/>
        </p:nvPicPr>
        <p:blipFill>
          <a:blip r:embed="rId7">
            <a:extLst>
              <a:ext uri="{28A0092B-C50C-407E-A947-70E740481C1C}">
                <a14:useLocalDpi xmlns:a14="http://schemas.microsoft.com/office/drawing/2010/main" val="0"/>
              </a:ext>
            </a:extLst>
          </a:blip>
          <a:srcRect l="16748" r="16748"/>
          <a:stretch/>
        </p:blipFill>
        <p:spPr>
          <a:xfrm>
            <a:off x="1221821" y="3921757"/>
            <a:ext cx="1324922" cy="1331438"/>
          </a:xfrm>
          <a:prstGeom prst="ellipse">
            <a:avLst/>
          </a:prstGeom>
          <a:ln w="76200">
            <a:solidFill>
              <a:schemeClr val="tx2"/>
            </a:solidFill>
          </a:ln>
        </p:spPr>
      </p:pic>
      <p:pic>
        <p:nvPicPr>
          <p:cNvPr id="16" name="Graphic 15" descr="A square made of dots">
            <a:extLst>
              <a:ext uri="{FF2B5EF4-FFF2-40B4-BE49-F238E27FC236}">
                <a16:creationId xmlns:a16="http://schemas.microsoft.com/office/drawing/2014/main" id="{B31FF16A-1E31-4A11-87FE-A1F12191F3E0}"/>
              </a:ext>
            </a:extLst>
          </p:cNvPr>
          <p:cNvPicPr>
            <a:picLocks noChangeAspect="1"/>
          </p:cNvPicPr>
          <p:nvPr userDrawn="1"/>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44777" t="13758" r="30556" b="40300"/>
          <a:stretch/>
        </p:blipFill>
        <p:spPr>
          <a:xfrm rot="5400000">
            <a:off x="355858" y="4602222"/>
            <a:ext cx="863600" cy="1575316"/>
          </a:xfrm>
          <a:prstGeom prst="rect">
            <a:avLst/>
          </a:prstGeom>
        </p:spPr>
      </p:pic>
    </p:spTree>
    <p:extLst>
      <p:ext uri="{BB962C8B-B14F-4D97-AF65-F5344CB8AC3E}">
        <p14:creationId xmlns:p14="http://schemas.microsoft.com/office/powerpoint/2010/main" val="3275130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90C293-FE0B-463C-857E-DF3752343DE7}"/>
              </a:ext>
            </a:extLst>
          </p:cNvPr>
          <p:cNvSpPr>
            <a:spLocks noGrp="1"/>
          </p:cNvSpPr>
          <p:nvPr>
            <p:ph type="title" hasCustomPrompt="1"/>
          </p:nvPr>
        </p:nvSpPr>
        <p:spPr>
          <a:xfrm>
            <a:off x="285751" y="-1105037"/>
            <a:ext cx="6811952" cy="1105037"/>
          </a:xfrm>
        </p:spPr>
        <p:txBody>
          <a:bodyPr/>
          <a:lstStyle>
            <a:lvl1pPr>
              <a:defRPr/>
            </a:lvl1pPr>
          </a:lstStyle>
          <a:p>
            <a:r>
              <a:rPr lang="en-US" dirty="0"/>
              <a:t>Blank layout title (1)</a:t>
            </a:r>
          </a:p>
        </p:txBody>
      </p:sp>
      <p:sp>
        <p:nvSpPr>
          <p:cNvPr id="9" name="Date Placeholder 8">
            <a:extLst>
              <a:ext uri="{FF2B5EF4-FFF2-40B4-BE49-F238E27FC236}">
                <a16:creationId xmlns:a16="http://schemas.microsoft.com/office/drawing/2014/main" id="{C5059B3B-ADB1-49A4-871E-05C78B568FD3}"/>
              </a:ext>
            </a:extLst>
          </p:cNvPr>
          <p:cNvSpPr>
            <a:spLocks noGrp="1"/>
          </p:cNvSpPr>
          <p:nvPr>
            <p:ph type="dt" sz="half" idx="10"/>
          </p:nvPr>
        </p:nvSpPr>
        <p:spPr/>
        <p:txBody>
          <a:bodyPr/>
          <a:lstStyle/>
          <a:p>
            <a:fld id="{9E7F3E95-5449-464B-9A17-EBCF3AFEBB5B}" type="datetimeFigureOut">
              <a:rPr lang="en-US" smtClean="0"/>
              <a:pPr/>
              <a:t>12/6/2024</a:t>
            </a:fld>
            <a:endParaRPr lang="en-US" dirty="0"/>
          </a:p>
        </p:txBody>
      </p:sp>
      <p:sp>
        <p:nvSpPr>
          <p:cNvPr id="10" name="Footer Placeholder 9">
            <a:extLst>
              <a:ext uri="{FF2B5EF4-FFF2-40B4-BE49-F238E27FC236}">
                <a16:creationId xmlns:a16="http://schemas.microsoft.com/office/drawing/2014/main" id="{3872F73A-0F28-42E1-9F70-85468A66094A}"/>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DDF14BCE-7454-4381-83D0-3B2A215A78AD}"/>
              </a:ext>
            </a:extLst>
          </p:cNvPr>
          <p:cNvSpPr>
            <a:spLocks noGrp="1"/>
          </p:cNvSpPr>
          <p:nvPr>
            <p:ph type="sldNum" sz="quarter" idx="12"/>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1535593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13" name="Picture 12" descr="Shape, circle&#10;&#10;Description automatically generated">
            <a:extLst>
              <a:ext uri="{FF2B5EF4-FFF2-40B4-BE49-F238E27FC236}">
                <a16:creationId xmlns:a16="http://schemas.microsoft.com/office/drawing/2014/main" id="{C2D7F580-C68F-4150-8423-E3BFA7867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92" t="11025" r="51888" b="9424"/>
          <a:stretch/>
        </p:blipFill>
        <p:spPr>
          <a:xfrm>
            <a:off x="4922982" y="0"/>
            <a:ext cx="4221018" cy="6858000"/>
          </a:xfrm>
          <a:prstGeom prst="rect">
            <a:avLst/>
          </a:prstGeom>
        </p:spPr>
      </p:pic>
      <p:sp>
        <p:nvSpPr>
          <p:cNvPr id="5" name="Oval 4">
            <a:extLst>
              <a:ext uri="{FF2B5EF4-FFF2-40B4-BE49-F238E27FC236}">
                <a16:creationId xmlns:a16="http://schemas.microsoft.com/office/drawing/2014/main" id="{06F819EA-B217-48B3-B2B1-2751E4E5BA3E}"/>
              </a:ext>
            </a:extLst>
          </p:cNvPr>
          <p:cNvSpPr/>
          <p:nvPr userDrawn="1"/>
        </p:nvSpPr>
        <p:spPr>
          <a:xfrm>
            <a:off x="308746" y="6296962"/>
            <a:ext cx="434342" cy="492003"/>
          </a:xfrm>
          <a:prstGeom prst="ellipse">
            <a:avLst/>
          </a:prstGeom>
          <a:noFill/>
          <a:ln w="571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cture Placeholder 9">
            <a:extLst>
              <a:ext uri="{FF2B5EF4-FFF2-40B4-BE49-F238E27FC236}">
                <a16:creationId xmlns:a16="http://schemas.microsoft.com/office/drawing/2014/main" id="{C082D011-36B9-40ED-B869-8C337537A6C1}"/>
              </a:ext>
            </a:extLst>
          </p:cNvPr>
          <p:cNvSpPr>
            <a:spLocks noGrp="1"/>
          </p:cNvSpPr>
          <p:nvPr>
            <p:ph type="pic" sz="quarter" idx="13"/>
          </p:nvPr>
        </p:nvSpPr>
        <p:spPr>
          <a:xfrm rot="386686">
            <a:off x="6212880" y="812680"/>
            <a:ext cx="2708355" cy="2527509"/>
          </a:xfrm>
          <a:prstGeom prst="roundRect">
            <a:avLst/>
          </a:prstGeom>
          <a:blipFill>
            <a:blip r:embed="rId3"/>
            <a:stretch>
              <a:fillRect l="-1733" t="-4791" r="-4532" b="-12623"/>
            </a:stretch>
          </a:blipFill>
          <a:ln>
            <a:solidFill>
              <a:schemeClr val="tx1">
                <a:lumMod val="20000"/>
                <a:lumOff val="80000"/>
              </a:schemeClr>
            </a:solidFill>
          </a:ln>
        </p:spPr>
        <p:txBody>
          <a:bodyPr/>
          <a:lstStyle/>
          <a:p>
            <a:r>
              <a:rPr lang="en-US"/>
              <a:t>Click icon to add picture</a:t>
            </a:r>
            <a:endParaRPr lang="en-US" dirty="0"/>
          </a:p>
        </p:txBody>
      </p:sp>
      <p:sp>
        <p:nvSpPr>
          <p:cNvPr id="8" name="Picture Placeholder 9">
            <a:extLst>
              <a:ext uri="{FF2B5EF4-FFF2-40B4-BE49-F238E27FC236}">
                <a16:creationId xmlns:a16="http://schemas.microsoft.com/office/drawing/2014/main" id="{95985E1C-8F86-46BD-AB71-6EB09CF5B8C3}"/>
              </a:ext>
            </a:extLst>
          </p:cNvPr>
          <p:cNvSpPr>
            <a:spLocks noGrp="1"/>
          </p:cNvSpPr>
          <p:nvPr>
            <p:ph type="pic" sz="quarter" idx="14"/>
          </p:nvPr>
        </p:nvSpPr>
        <p:spPr>
          <a:xfrm rot="21288546">
            <a:off x="6263398" y="3413999"/>
            <a:ext cx="2708352" cy="2527506"/>
          </a:xfrm>
          <a:prstGeom prst="roundRect">
            <a:avLst/>
          </a:prstGeom>
          <a:blipFill>
            <a:blip r:embed="rId4"/>
            <a:stretch>
              <a:fillRect/>
            </a:stretch>
          </a:blipFill>
          <a:ln>
            <a:solidFill>
              <a:schemeClr val="tx1">
                <a:lumMod val="20000"/>
                <a:lumOff val="80000"/>
              </a:schemeClr>
            </a:solidFill>
          </a:ln>
        </p:spPr>
        <p:txBody>
          <a:bodyPr/>
          <a:lstStyle/>
          <a:p>
            <a:r>
              <a:rPr lang="en-US"/>
              <a:t>Click icon to add picture</a:t>
            </a:r>
          </a:p>
        </p:txBody>
      </p:sp>
      <p:pic>
        <p:nvPicPr>
          <p:cNvPr id="9" name="Graphic 8" descr="Grid lines">
            <a:extLst>
              <a:ext uri="{FF2B5EF4-FFF2-40B4-BE49-F238E27FC236}">
                <a16:creationId xmlns:a16="http://schemas.microsoft.com/office/drawing/2014/main" id="{163AE603-C95D-4DDE-B34B-93955F9C7221}"/>
              </a:ext>
            </a:extLst>
          </p:cNvPr>
          <p:cNvPicPr>
            <a:picLocks noChangeAspect="1"/>
          </p:cNvPicPr>
          <p:nvPr userDrawn="1"/>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255" b="2640"/>
          <a:stretch/>
        </p:blipFill>
        <p:spPr>
          <a:xfrm>
            <a:off x="-18495" y="4682836"/>
            <a:ext cx="744455" cy="2175164"/>
          </a:xfrm>
          <a:prstGeom prst="rect">
            <a:avLst/>
          </a:prstGeom>
        </p:spPr>
      </p:pic>
      <p:sp>
        <p:nvSpPr>
          <p:cNvPr id="10" name="Oval 9">
            <a:extLst>
              <a:ext uri="{FF2B5EF4-FFF2-40B4-BE49-F238E27FC236}">
                <a16:creationId xmlns:a16="http://schemas.microsoft.com/office/drawing/2014/main" id="{A79D7753-0650-4DB1-8866-957993B6D7D1}"/>
              </a:ext>
            </a:extLst>
          </p:cNvPr>
          <p:cNvSpPr/>
          <p:nvPr userDrawn="1"/>
        </p:nvSpPr>
        <p:spPr>
          <a:xfrm>
            <a:off x="-47099" y="5266537"/>
            <a:ext cx="228545" cy="258885"/>
          </a:xfrm>
          <a:prstGeom prst="ellipse">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itle 13">
            <a:extLst>
              <a:ext uri="{FF2B5EF4-FFF2-40B4-BE49-F238E27FC236}">
                <a16:creationId xmlns:a16="http://schemas.microsoft.com/office/drawing/2014/main" id="{1AAB39C7-E81F-4BA6-8500-0DCEF7392285}"/>
              </a:ext>
            </a:extLst>
          </p:cNvPr>
          <p:cNvSpPr>
            <a:spLocks noGrp="1"/>
          </p:cNvSpPr>
          <p:nvPr>
            <p:ph type="title" hasCustomPrompt="1"/>
          </p:nvPr>
        </p:nvSpPr>
        <p:spPr>
          <a:xfrm>
            <a:off x="181447" y="-1333944"/>
            <a:ext cx="6811952" cy="1105037"/>
          </a:xfrm>
        </p:spPr>
        <p:txBody>
          <a:bodyPr/>
          <a:lstStyle>
            <a:lvl1pPr>
              <a:defRPr/>
            </a:lvl1pPr>
          </a:lstStyle>
          <a:p>
            <a:r>
              <a:rPr lang="en-US" dirty="0"/>
              <a:t>Blank layout title (2)</a:t>
            </a:r>
          </a:p>
        </p:txBody>
      </p:sp>
      <p:sp>
        <p:nvSpPr>
          <p:cNvPr id="15" name="Date Placeholder 14">
            <a:extLst>
              <a:ext uri="{FF2B5EF4-FFF2-40B4-BE49-F238E27FC236}">
                <a16:creationId xmlns:a16="http://schemas.microsoft.com/office/drawing/2014/main" id="{013535A6-3393-4FBF-8BA0-5DA53B823292}"/>
              </a:ext>
            </a:extLst>
          </p:cNvPr>
          <p:cNvSpPr>
            <a:spLocks noGrp="1"/>
          </p:cNvSpPr>
          <p:nvPr>
            <p:ph type="dt" sz="half" idx="15"/>
          </p:nvPr>
        </p:nvSpPr>
        <p:spPr/>
        <p:txBody>
          <a:bodyPr/>
          <a:lstStyle/>
          <a:p>
            <a:fld id="{9E7F3E95-5449-464B-9A17-EBCF3AFEBB5B}" type="datetimeFigureOut">
              <a:rPr lang="en-US" smtClean="0"/>
              <a:pPr/>
              <a:t>12/6/2024</a:t>
            </a:fld>
            <a:endParaRPr lang="en-US" dirty="0"/>
          </a:p>
        </p:txBody>
      </p:sp>
      <p:sp>
        <p:nvSpPr>
          <p:cNvPr id="16" name="Footer Placeholder 15">
            <a:extLst>
              <a:ext uri="{FF2B5EF4-FFF2-40B4-BE49-F238E27FC236}">
                <a16:creationId xmlns:a16="http://schemas.microsoft.com/office/drawing/2014/main" id="{7E234428-7E96-4FE7-8942-9205369580F6}"/>
              </a:ext>
            </a:extLst>
          </p:cNvPr>
          <p:cNvSpPr>
            <a:spLocks noGrp="1"/>
          </p:cNvSpPr>
          <p:nvPr>
            <p:ph type="ftr" sz="quarter" idx="16"/>
          </p:nvPr>
        </p:nvSpPr>
        <p:spPr/>
        <p:txBody>
          <a:bodyPr/>
          <a:lstStyle/>
          <a:p>
            <a:endParaRPr lang="en-US" dirty="0"/>
          </a:p>
        </p:txBody>
      </p:sp>
      <p:sp>
        <p:nvSpPr>
          <p:cNvPr id="17" name="Slide Number Placeholder 16">
            <a:extLst>
              <a:ext uri="{FF2B5EF4-FFF2-40B4-BE49-F238E27FC236}">
                <a16:creationId xmlns:a16="http://schemas.microsoft.com/office/drawing/2014/main" id="{7E77D726-89A3-47B7-8AC2-C9B56E1EA289}"/>
              </a:ext>
            </a:extLst>
          </p:cNvPr>
          <p:cNvSpPr>
            <a:spLocks noGrp="1"/>
          </p:cNvSpPr>
          <p:nvPr>
            <p:ph type="sldNum" sz="quarter" idx="17"/>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3709687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pic>
        <p:nvPicPr>
          <p:cNvPr id="11" name="Graphic 10" descr="An organic corner shape">
            <a:extLst>
              <a:ext uri="{FF2B5EF4-FFF2-40B4-BE49-F238E27FC236}">
                <a16:creationId xmlns:a16="http://schemas.microsoft.com/office/drawing/2014/main" id="{7A287783-49CF-46B9-BB9C-FC7B0A78869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155630" y="2155629"/>
            <a:ext cx="6858003" cy="2546745"/>
          </a:xfrm>
          <a:prstGeom prst="rect">
            <a:avLst/>
          </a:prstGeom>
        </p:spPr>
      </p:pic>
      <p:pic>
        <p:nvPicPr>
          <p:cNvPr id="12" name="Graphic 11" descr="A circle filled with diagonal lines">
            <a:extLst>
              <a:ext uri="{FF2B5EF4-FFF2-40B4-BE49-F238E27FC236}">
                <a16:creationId xmlns:a16="http://schemas.microsoft.com/office/drawing/2014/main" id="{F64E2E6C-9E29-42F2-B260-3FE71F8A0C1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9003" t="11635" r="12363" b="52733"/>
          <a:stretch/>
        </p:blipFill>
        <p:spPr>
          <a:xfrm rot="5400000" flipV="1">
            <a:off x="7363896" y="558282"/>
            <a:ext cx="2338387" cy="1221821"/>
          </a:xfrm>
          <a:prstGeom prst="rect">
            <a:avLst/>
          </a:prstGeom>
        </p:spPr>
      </p:pic>
      <p:pic>
        <p:nvPicPr>
          <p:cNvPr id="13" name="Picture 12">
            <a:extLst>
              <a:ext uri="{FF2B5EF4-FFF2-40B4-BE49-F238E27FC236}">
                <a16:creationId xmlns:a16="http://schemas.microsoft.com/office/drawing/2014/main" id="{920B0889-32BE-4413-A432-D46687B7FB0D}"/>
              </a:ext>
            </a:extLst>
          </p:cNvPr>
          <p:cNvPicPr>
            <a:picLocks noChangeAspect="1"/>
          </p:cNvPicPr>
          <p:nvPr userDrawn="1"/>
        </p:nvPicPr>
        <p:blipFill>
          <a:blip r:embed="rId6">
            <a:extLst>
              <a:ext uri="{28A0092B-C50C-407E-A947-70E740481C1C}">
                <a14:useLocalDpi xmlns:a14="http://schemas.microsoft.com/office/drawing/2010/main" val="0"/>
              </a:ext>
            </a:extLst>
          </a:blip>
          <a:srcRect l="16667" r="16667"/>
          <a:stretch/>
        </p:blipFill>
        <p:spPr>
          <a:xfrm>
            <a:off x="541736" y="886303"/>
            <a:ext cx="2330858" cy="2338386"/>
          </a:xfrm>
          <a:prstGeom prst="ellipse">
            <a:avLst/>
          </a:prstGeom>
          <a:ln w="76200">
            <a:solidFill>
              <a:schemeClr val="accent2"/>
            </a:solidFill>
          </a:ln>
        </p:spPr>
      </p:pic>
      <p:pic>
        <p:nvPicPr>
          <p:cNvPr id="15" name="Picture 14">
            <a:extLst>
              <a:ext uri="{FF2B5EF4-FFF2-40B4-BE49-F238E27FC236}">
                <a16:creationId xmlns:a16="http://schemas.microsoft.com/office/drawing/2014/main" id="{86E5695A-BD7E-4787-BFCD-2CBA51E6E6DE}"/>
              </a:ext>
            </a:extLst>
          </p:cNvPr>
          <p:cNvPicPr>
            <a:picLocks noChangeAspect="1"/>
          </p:cNvPicPr>
          <p:nvPr userDrawn="1"/>
        </p:nvPicPr>
        <p:blipFill>
          <a:blip r:embed="rId7">
            <a:extLst>
              <a:ext uri="{28A0092B-C50C-407E-A947-70E740481C1C}">
                <a14:useLocalDpi xmlns:a14="http://schemas.microsoft.com/office/drawing/2010/main" val="0"/>
              </a:ext>
            </a:extLst>
          </a:blip>
          <a:srcRect l="16748" r="16748"/>
          <a:stretch/>
        </p:blipFill>
        <p:spPr>
          <a:xfrm>
            <a:off x="1221821" y="3921757"/>
            <a:ext cx="1324922" cy="1331438"/>
          </a:xfrm>
          <a:prstGeom prst="ellipse">
            <a:avLst/>
          </a:prstGeom>
          <a:ln w="76200">
            <a:solidFill>
              <a:schemeClr val="tx2"/>
            </a:solidFill>
          </a:ln>
        </p:spPr>
      </p:pic>
      <p:pic>
        <p:nvPicPr>
          <p:cNvPr id="16" name="Graphic 15" descr="A square made of dots">
            <a:extLst>
              <a:ext uri="{FF2B5EF4-FFF2-40B4-BE49-F238E27FC236}">
                <a16:creationId xmlns:a16="http://schemas.microsoft.com/office/drawing/2014/main" id="{752042A4-C0C0-40FE-B9E2-26AF7A98215F}"/>
              </a:ext>
            </a:extLst>
          </p:cNvPr>
          <p:cNvPicPr>
            <a:picLocks noChangeAspect="1"/>
          </p:cNvPicPr>
          <p:nvPr userDrawn="1"/>
        </p:nvPicPr>
        <p:blipFill rotWithShape="1">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l="44777" t="13758" r="30556" b="40300"/>
          <a:stretch/>
        </p:blipFill>
        <p:spPr>
          <a:xfrm rot="5400000">
            <a:off x="355858" y="4602222"/>
            <a:ext cx="863600" cy="1575316"/>
          </a:xfrm>
          <a:prstGeom prst="rect">
            <a:avLst/>
          </a:prstGeom>
        </p:spPr>
      </p:pic>
      <p:sp>
        <p:nvSpPr>
          <p:cNvPr id="14" name="Title 13">
            <a:extLst>
              <a:ext uri="{FF2B5EF4-FFF2-40B4-BE49-F238E27FC236}">
                <a16:creationId xmlns:a16="http://schemas.microsoft.com/office/drawing/2014/main" id="{1AAB39C7-E81F-4BA6-8500-0DCEF7392285}"/>
              </a:ext>
            </a:extLst>
          </p:cNvPr>
          <p:cNvSpPr>
            <a:spLocks noGrp="1"/>
          </p:cNvSpPr>
          <p:nvPr>
            <p:ph type="title" hasCustomPrompt="1"/>
          </p:nvPr>
        </p:nvSpPr>
        <p:spPr>
          <a:xfrm>
            <a:off x="181447" y="-1333944"/>
            <a:ext cx="6811952" cy="1105037"/>
          </a:xfrm>
        </p:spPr>
        <p:txBody>
          <a:bodyPr/>
          <a:lstStyle>
            <a:lvl1pPr>
              <a:defRPr/>
            </a:lvl1pPr>
          </a:lstStyle>
          <a:p>
            <a:r>
              <a:rPr lang="en-US" dirty="0"/>
              <a:t>Blank layout title (3)</a:t>
            </a:r>
          </a:p>
        </p:txBody>
      </p:sp>
      <p:sp>
        <p:nvSpPr>
          <p:cNvPr id="2" name="Date Placeholder 1">
            <a:extLst>
              <a:ext uri="{FF2B5EF4-FFF2-40B4-BE49-F238E27FC236}">
                <a16:creationId xmlns:a16="http://schemas.microsoft.com/office/drawing/2014/main" id="{75007D48-0C35-4111-988C-9FFF28C22336}"/>
              </a:ext>
            </a:extLst>
          </p:cNvPr>
          <p:cNvSpPr>
            <a:spLocks noGrp="1"/>
          </p:cNvSpPr>
          <p:nvPr>
            <p:ph type="dt" sz="half" idx="10"/>
          </p:nvPr>
        </p:nvSpPr>
        <p:spPr/>
        <p:txBody>
          <a:bodyPr/>
          <a:lstStyle/>
          <a:p>
            <a:fld id="{9E7F3E95-5449-464B-9A17-EBCF3AFEBB5B}" type="datetimeFigureOut">
              <a:rPr lang="en-US" smtClean="0"/>
              <a:pPr/>
              <a:t>12/6/2024</a:t>
            </a:fld>
            <a:endParaRPr lang="en-US" dirty="0"/>
          </a:p>
        </p:txBody>
      </p:sp>
      <p:sp>
        <p:nvSpPr>
          <p:cNvPr id="3" name="Footer Placeholder 2">
            <a:extLst>
              <a:ext uri="{FF2B5EF4-FFF2-40B4-BE49-F238E27FC236}">
                <a16:creationId xmlns:a16="http://schemas.microsoft.com/office/drawing/2014/main" id="{9657E83A-904E-4044-893F-7DF5B91478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031DB5-EF50-4B81-AAB9-D4BA3C1D124D}"/>
              </a:ext>
            </a:extLst>
          </p:cNvPr>
          <p:cNvSpPr>
            <a:spLocks noGrp="1"/>
          </p:cNvSpPr>
          <p:nvPr>
            <p:ph type="sldNum" sz="quarter" idx="12"/>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207995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F378068-8C5D-4723-974C-1C96775751F2}"/>
              </a:ext>
            </a:extLst>
          </p:cNvPr>
          <p:cNvPicPr>
            <a:picLocks noChangeAspect="1"/>
          </p:cNvPicPr>
          <p:nvPr userDrawn="1"/>
        </p:nvPicPr>
        <p:blipFill rotWithShape="1">
          <a:blip r:embed="rId3"/>
          <a:srcRect l="21325" t="1641" r="1"/>
          <a:stretch/>
        </p:blipFill>
        <p:spPr>
          <a:xfrm>
            <a:off x="-10180" y="0"/>
            <a:ext cx="4582180" cy="5728700"/>
          </a:xfrm>
          <a:prstGeom prst="rect">
            <a:avLst/>
          </a:prstGeom>
        </p:spPr>
      </p:pic>
      <p:pic>
        <p:nvPicPr>
          <p:cNvPr id="43" name="Graphic 42" descr="An organic corner shape">
            <a:extLst>
              <a:ext uri="{FF2B5EF4-FFF2-40B4-BE49-F238E27FC236}">
                <a16:creationId xmlns:a16="http://schemas.microsoft.com/office/drawing/2014/main" id="{38F0BA8F-DDBC-4366-B70E-C56510CEDCE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7415" r="11642"/>
          <a:stretch/>
        </p:blipFill>
        <p:spPr>
          <a:xfrm>
            <a:off x="-10180" y="4929150"/>
            <a:ext cx="3241060" cy="1928850"/>
          </a:xfrm>
          <a:prstGeom prst="rect">
            <a:avLst/>
          </a:prstGeom>
        </p:spPr>
      </p:pic>
      <p:sp>
        <p:nvSpPr>
          <p:cNvPr id="2" name="Title 1">
            <a:extLst>
              <a:ext uri="{FF2B5EF4-FFF2-40B4-BE49-F238E27FC236}">
                <a16:creationId xmlns:a16="http://schemas.microsoft.com/office/drawing/2014/main" id="{C83A0BFB-7EB0-4034-8B16-23BF7F6789A1}"/>
              </a:ext>
            </a:extLst>
          </p:cNvPr>
          <p:cNvSpPr>
            <a:spLocks noGrp="1"/>
          </p:cNvSpPr>
          <p:nvPr>
            <p:ph type="title" hasCustomPrompt="1"/>
          </p:nvPr>
        </p:nvSpPr>
        <p:spPr>
          <a:xfrm>
            <a:off x="4678706" y="672174"/>
            <a:ext cx="3407728" cy="1325563"/>
          </a:xfrm>
        </p:spPr>
        <p:txBody>
          <a:bodyPr/>
          <a:lstStyle>
            <a:lvl1pPr algn="ctr">
              <a:defRPr b="1">
                <a:solidFill>
                  <a:schemeClr val="bg1"/>
                </a:solidFill>
              </a:defRPr>
            </a:lvl1pPr>
          </a:lstStyle>
          <a:p>
            <a:r>
              <a:rPr lang="en-US" dirty="0"/>
              <a:t>Mission</a:t>
            </a:r>
          </a:p>
        </p:txBody>
      </p:sp>
      <p:sp>
        <p:nvSpPr>
          <p:cNvPr id="42" name="Text Placeholder 8">
            <a:extLst>
              <a:ext uri="{FF2B5EF4-FFF2-40B4-BE49-F238E27FC236}">
                <a16:creationId xmlns:a16="http://schemas.microsoft.com/office/drawing/2014/main" id="{E0036E3D-8B21-46C5-B6B2-14C87EE9AE6B}"/>
              </a:ext>
            </a:extLst>
          </p:cNvPr>
          <p:cNvSpPr>
            <a:spLocks noGrp="1"/>
          </p:cNvSpPr>
          <p:nvPr>
            <p:ph type="body" sz="quarter" idx="13" hasCustomPrompt="1"/>
          </p:nvPr>
        </p:nvSpPr>
        <p:spPr>
          <a:xfrm>
            <a:off x="4678706" y="2403716"/>
            <a:ext cx="3366031" cy="3132851"/>
          </a:xfrm>
        </p:spPr>
        <p:txBody>
          <a:bodyPr>
            <a:noAutofit/>
          </a:bodyPr>
          <a:lstStyle>
            <a:lvl1pPr marL="0" indent="0" algn="ctr">
              <a:buNone/>
              <a:defRPr sz="1800">
                <a:solidFill>
                  <a:schemeClr val="bg1"/>
                </a:solidFill>
              </a:defRPr>
            </a:lvl1pPr>
          </a:lstStyle>
          <a:p>
            <a:pPr lvl="0"/>
            <a:r>
              <a:rPr lang="en-US" dirty="0"/>
              <a:t>The mission of the BIE is to provide students at BIE-funded schools with a culturally relevant, high-quality education that prepares students with the knowledge, skills, and behaviors needed to flourish in the opportunities of tomorrow, become healthy and successful individuals, and lead their communities and sovereign nations to a thriving future that preserves their unique cultural identities.</a:t>
            </a:r>
          </a:p>
        </p:txBody>
      </p:sp>
      <p:pic>
        <p:nvPicPr>
          <p:cNvPr id="44" name="Graphic 43" descr="A circle filled with diagonal lines">
            <a:extLst>
              <a:ext uri="{FF2B5EF4-FFF2-40B4-BE49-F238E27FC236}">
                <a16:creationId xmlns:a16="http://schemas.microsoft.com/office/drawing/2014/main" id="{4246E035-B6C0-45FC-B128-5F34B956ABB0}"/>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58934" t="11636" r="12364" b="10950"/>
          <a:stretch/>
        </p:blipFill>
        <p:spPr>
          <a:xfrm>
            <a:off x="-10180" y="4265888"/>
            <a:ext cx="961039" cy="2592111"/>
          </a:xfrm>
          <a:prstGeom prst="rect">
            <a:avLst/>
          </a:prstGeom>
        </p:spPr>
      </p:pic>
      <p:grpSp>
        <p:nvGrpSpPr>
          <p:cNvPr id="45" name="Group 44">
            <a:extLst>
              <a:ext uri="{FF2B5EF4-FFF2-40B4-BE49-F238E27FC236}">
                <a16:creationId xmlns:a16="http://schemas.microsoft.com/office/drawing/2014/main" id="{298C6F25-4384-4551-8D02-04EA3887CBDD}"/>
              </a:ext>
            </a:extLst>
          </p:cNvPr>
          <p:cNvGrpSpPr/>
          <p:nvPr userDrawn="1"/>
        </p:nvGrpSpPr>
        <p:grpSpPr>
          <a:xfrm rot="16200000">
            <a:off x="7887278" y="962694"/>
            <a:ext cx="1893020" cy="636879"/>
            <a:chOff x="9177476" y="5772727"/>
            <a:chExt cx="2584807" cy="869620"/>
          </a:xfrm>
          <a:solidFill>
            <a:schemeClr val="accent4">
              <a:lumMod val="75000"/>
            </a:schemeClr>
          </a:solidFill>
        </p:grpSpPr>
        <p:sp>
          <p:nvSpPr>
            <p:cNvPr id="46" name="Rectangle 45">
              <a:extLst>
                <a:ext uri="{FF2B5EF4-FFF2-40B4-BE49-F238E27FC236}">
                  <a16:creationId xmlns:a16="http://schemas.microsoft.com/office/drawing/2014/main" id="{C47B7791-A04F-449B-98D3-742A9EA2EBE1}"/>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50F4854-6B54-4AD5-AEE4-9DE1E9E7BD8B}"/>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F9721B5C-5AD4-487E-8CCE-EFD308CC6849}"/>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E7D6E3-260B-4B8F-AA1E-CA66DD84BB2E}"/>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EB789AF4-DD66-4091-8B7B-21CE653F3A4F}"/>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F2F869E-7FD5-475E-A461-D22C6A722A50}"/>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85BFAB0-D0D0-421F-9CBB-81890BFDD580}"/>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3" name="Straight Connector 52">
            <a:extLst>
              <a:ext uri="{FF2B5EF4-FFF2-40B4-BE49-F238E27FC236}">
                <a16:creationId xmlns:a16="http://schemas.microsoft.com/office/drawing/2014/main" id="{FC3CE923-5C63-4859-A736-82A0D4421713}"/>
              </a:ext>
            </a:extLst>
          </p:cNvPr>
          <p:cNvCxnSpPr>
            <a:cxnSpLocks/>
          </p:cNvCxnSpPr>
          <p:nvPr userDrawn="1"/>
        </p:nvCxnSpPr>
        <p:spPr>
          <a:xfrm flipH="1">
            <a:off x="732525" y="6197283"/>
            <a:ext cx="4135225"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8949186C-B6F0-4DC6-BBAD-BF59F6F305CB}"/>
              </a:ext>
            </a:extLst>
          </p:cNvPr>
          <p:cNvSpPr>
            <a:spLocks noGrp="1"/>
          </p:cNvSpPr>
          <p:nvPr>
            <p:ph type="dt" sz="half" idx="14"/>
          </p:nvPr>
        </p:nvSpPr>
        <p:spPr/>
        <p:txBody>
          <a:bodyPr/>
          <a:lstStyle/>
          <a:p>
            <a:fld id="{5F04B6FE-C588-47DB-B391-9B05A3EE49FB}" type="datetimeFigureOut">
              <a:rPr lang="en-US" smtClean="0"/>
              <a:pPr/>
              <a:t>12/6/2024</a:t>
            </a:fld>
            <a:endParaRPr lang="en-US" dirty="0"/>
          </a:p>
        </p:txBody>
      </p:sp>
      <p:sp>
        <p:nvSpPr>
          <p:cNvPr id="7" name="Footer Placeholder 6">
            <a:extLst>
              <a:ext uri="{FF2B5EF4-FFF2-40B4-BE49-F238E27FC236}">
                <a16:creationId xmlns:a16="http://schemas.microsoft.com/office/drawing/2014/main" id="{DBD74425-472A-4F21-93FA-10B9E2B4CFEA}"/>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A9B0CD94-C54F-4CA6-947D-9B7B1A1CE1BE}"/>
              </a:ext>
            </a:extLst>
          </p:cNvPr>
          <p:cNvSpPr>
            <a:spLocks noGrp="1"/>
          </p:cNvSpPr>
          <p:nvPr>
            <p:ph type="sldNum" sz="quarter" idx="16"/>
          </p:nvPr>
        </p:nvSpPr>
        <p:spPr/>
        <p:txBody>
          <a:bodyPr/>
          <a:lstStyle>
            <a:lvl1pPr>
              <a:defRPr>
                <a:solidFill>
                  <a:schemeClr val="bg1"/>
                </a:solidFill>
              </a:defRPr>
            </a:lvl1pPr>
          </a:lstStyle>
          <a:p>
            <a:fld id="{CE7D89A8-707A-4211-B4C1-F782CEB4C25A}" type="slidenum">
              <a:rPr lang="en-US" smtClean="0"/>
              <a:pPr/>
              <a:t>‹#›</a:t>
            </a:fld>
            <a:endParaRPr lang="en-US"/>
          </a:p>
        </p:txBody>
      </p:sp>
    </p:spTree>
    <p:extLst>
      <p:ext uri="{BB962C8B-B14F-4D97-AF65-F5344CB8AC3E}">
        <p14:creationId xmlns:p14="http://schemas.microsoft.com/office/powerpoint/2010/main" val="271090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4">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B39C7-E81F-4BA6-8500-0DCEF7392285}"/>
              </a:ext>
            </a:extLst>
          </p:cNvPr>
          <p:cNvSpPr>
            <a:spLocks noGrp="1"/>
          </p:cNvSpPr>
          <p:nvPr>
            <p:ph type="title" hasCustomPrompt="1"/>
          </p:nvPr>
        </p:nvSpPr>
        <p:spPr>
          <a:xfrm>
            <a:off x="181447" y="-1333944"/>
            <a:ext cx="6811952" cy="1105037"/>
          </a:xfrm>
        </p:spPr>
        <p:txBody>
          <a:bodyPr/>
          <a:lstStyle>
            <a:lvl1pPr>
              <a:defRPr/>
            </a:lvl1pPr>
          </a:lstStyle>
          <a:p>
            <a:r>
              <a:rPr lang="en-US" dirty="0"/>
              <a:t>Blank layout title (4)</a:t>
            </a:r>
          </a:p>
        </p:txBody>
      </p:sp>
      <p:pic>
        <p:nvPicPr>
          <p:cNvPr id="11" name="Graphic 10" descr="An organic corner shape">
            <a:extLst>
              <a:ext uri="{FF2B5EF4-FFF2-40B4-BE49-F238E27FC236}">
                <a16:creationId xmlns:a16="http://schemas.microsoft.com/office/drawing/2014/main" id="{264CDAEC-A9BB-4CA6-A21B-E140F430846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7415" r="11642"/>
          <a:stretch/>
        </p:blipFill>
        <p:spPr>
          <a:xfrm>
            <a:off x="-7635" y="4453838"/>
            <a:ext cx="3029798" cy="2404162"/>
          </a:xfrm>
          <a:prstGeom prst="rect">
            <a:avLst/>
          </a:prstGeom>
        </p:spPr>
      </p:pic>
      <p:pic>
        <p:nvPicPr>
          <p:cNvPr id="12" name="Graphic 11" descr="A circle filled with diagonal lines">
            <a:extLst>
              <a:ext uri="{FF2B5EF4-FFF2-40B4-BE49-F238E27FC236}">
                <a16:creationId xmlns:a16="http://schemas.microsoft.com/office/drawing/2014/main" id="{45CB4A73-B19C-4863-9F69-A53CEED964E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10950"/>
          <a:stretch/>
        </p:blipFill>
        <p:spPr>
          <a:xfrm>
            <a:off x="-7635" y="3318626"/>
            <a:ext cx="984182" cy="3539374"/>
          </a:xfrm>
          <a:prstGeom prst="rect">
            <a:avLst/>
          </a:prstGeom>
        </p:spPr>
      </p:pic>
      <p:cxnSp>
        <p:nvCxnSpPr>
          <p:cNvPr id="13" name="Straight Connector 12">
            <a:extLst>
              <a:ext uri="{FF2B5EF4-FFF2-40B4-BE49-F238E27FC236}">
                <a16:creationId xmlns:a16="http://schemas.microsoft.com/office/drawing/2014/main" id="{E66F8711-67C5-411F-A09C-9056FA789604}"/>
              </a:ext>
            </a:extLst>
          </p:cNvPr>
          <p:cNvCxnSpPr>
            <a:cxnSpLocks/>
          </p:cNvCxnSpPr>
          <p:nvPr userDrawn="1"/>
        </p:nvCxnSpPr>
        <p:spPr>
          <a:xfrm flipH="1">
            <a:off x="876300" y="6176963"/>
            <a:ext cx="5060513"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Graphic 14" descr="A square made of dots">
            <a:extLst>
              <a:ext uri="{FF2B5EF4-FFF2-40B4-BE49-F238E27FC236}">
                <a16:creationId xmlns:a16="http://schemas.microsoft.com/office/drawing/2014/main" id="{722016FE-7B36-45CB-836C-DC16CBE78B91}"/>
              </a:ext>
            </a:extLst>
          </p:cNvPr>
          <p:cNvPicPr>
            <a:picLocks noChangeAspect="1"/>
          </p:cNvPicPr>
          <p:nvPr userDrawn="1"/>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332" t="46819" r="40223" b="13693"/>
          <a:stretch/>
        </p:blipFill>
        <p:spPr>
          <a:xfrm>
            <a:off x="7551420" y="-1"/>
            <a:ext cx="1592580" cy="1805375"/>
          </a:xfrm>
          <a:prstGeom prst="rect">
            <a:avLst/>
          </a:prstGeom>
        </p:spPr>
      </p:pic>
      <p:grpSp>
        <p:nvGrpSpPr>
          <p:cNvPr id="16" name="Group 15">
            <a:extLst>
              <a:ext uri="{FF2B5EF4-FFF2-40B4-BE49-F238E27FC236}">
                <a16:creationId xmlns:a16="http://schemas.microsoft.com/office/drawing/2014/main" id="{6D70B5BE-97CB-4945-A8FF-A7D2C3B9F856}"/>
              </a:ext>
            </a:extLst>
          </p:cNvPr>
          <p:cNvGrpSpPr/>
          <p:nvPr userDrawn="1"/>
        </p:nvGrpSpPr>
        <p:grpSpPr>
          <a:xfrm rot="16200000">
            <a:off x="7528971" y="1290509"/>
            <a:ext cx="2584807" cy="652215"/>
            <a:chOff x="9177476" y="5772727"/>
            <a:chExt cx="2584807" cy="869620"/>
          </a:xfrm>
          <a:solidFill>
            <a:schemeClr val="accent4">
              <a:lumMod val="50000"/>
            </a:schemeClr>
          </a:solidFill>
        </p:grpSpPr>
        <p:sp>
          <p:nvSpPr>
            <p:cNvPr id="17" name="Rectangle 16">
              <a:extLst>
                <a:ext uri="{FF2B5EF4-FFF2-40B4-BE49-F238E27FC236}">
                  <a16:creationId xmlns:a16="http://schemas.microsoft.com/office/drawing/2014/main" id="{D2180A69-0B4F-41DF-B135-7B5145524C44}"/>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5D76A55B-3287-4125-AA75-197C4771AF31}"/>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935FC12B-1035-48F6-8C0D-25B4B08BC8E3}"/>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1C91697E-17D8-49CA-AF99-5ADAF084E56C}"/>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a:extLst>
                <a:ext uri="{FF2B5EF4-FFF2-40B4-BE49-F238E27FC236}">
                  <a16:creationId xmlns:a16="http://schemas.microsoft.com/office/drawing/2014/main" id="{26AF629A-7E8E-424A-BEC7-B134E2935A9C}"/>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8B5BC8CE-974D-4E5F-95F6-8F9D1D58FC93}"/>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a:extLst>
                <a:ext uri="{FF2B5EF4-FFF2-40B4-BE49-F238E27FC236}">
                  <a16:creationId xmlns:a16="http://schemas.microsoft.com/office/drawing/2014/main" id="{25FD62D7-DFD6-4D8A-89B6-147E2AF70874}"/>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 name="Date Placeholder 4">
            <a:extLst>
              <a:ext uri="{FF2B5EF4-FFF2-40B4-BE49-F238E27FC236}">
                <a16:creationId xmlns:a16="http://schemas.microsoft.com/office/drawing/2014/main" id="{A0076F1E-B7E8-4F9F-9A28-BBAD8E03ADFB}"/>
              </a:ext>
            </a:extLst>
          </p:cNvPr>
          <p:cNvSpPr>
            <a:spLocks noGrp="1"/>
          </p:cNvSpPr>
          <p:nvPr>
            <p:ph type="dt" sz="half" idx="10"/>
          </p:nvPr>
        </p:nvSpPr>
        <p:spPr/>
        <p:txBody>
          <a:bodyPr/>
          <a:lstStyle/>
          <a:p>
            <a:fld id="{9E7F3E95-5449-464B-9A17-EBCF3AFEBB5B}" type="datetimeFigureOut">
              <a:rPr lang="en-US" smtClean="0"/>
              <a:pPr/>
              <a:t>12/6/2024</a:t>
            </a:fld>
            <a:endParaRPr lang="en-US" dirty="0"/>
          </a:p>
        </p:txBody>
      </p:sp>
      <p:sp>
        <p:nvSpPr>
          <p:cNvPr id="6" name="Footer Placeholder 5">
            <a:extLst>
              <a:ext uri="{FF2B5EF4-FFF2-40B4-BE49-F238E27FC236}">
                <a16:creationId xmlns:a16="http://schemas.microsoft.com/office/drawing/2014/main" id="{77396BB8-8EFD-4075-B278-19CBE70972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DC1D27-8DD7-4D3A-BB1C-79717B85EF5E}"/>
              </a:ext>
            </a:extLst>
          </p:cNvPr>
          <p:cNvSpPr>
            <a:spLocks noGrp="1"/>
          </p:cNvSpPr>
          <p:nvPr>
            <p:ph type="sldNum" sz="quarter" idx="12"/>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4243132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5">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CF6C48-9F21-4AC0-9EC3-F9DE50E318ED}"/>
              </a:ext>
            </a:extLst>
          </p:cNvPr>
          <p:cNvPicPr>
            <a:picLocks noChangeAspect="1"/>
          </p:cNvPicPr>
          <p:nvPr userDrawn="1"/>
        </p:nvPicPr>
        <p:blipFill rotWithShape="1">
          <a:blip r:embed="rId2"/>
          <a:srcRect l="35167" t="11305" b="10043"/>
          <a:stretch/>
        </p:blipFill>
        <p:spPr>
          <a:xfrm>
            <a:off x="-289947" y="0"/>
            <a:ext cx="4394587" cy="6892290"/>
          </a:xfrm>
          <a:prstGeom prst="rect">
            <a:avLst/>
          </a:prstGeom>
        </p:spPr>
      </p:pic>
      <p:pic>
        <p:nvPicPr>
          <p:cNvPr id="15" name="Picture 14" descr="A picture containing person, person&#10;&#10;Description automatically generated">
            <a:extLst>
              <a:ext uri="{FF2B5EF4-FFF2-40B4-BE49-F238E27FC236}">
                <a16:creationId xmlns:a16="http://schemas.microsoft.com/office/drawing/2014/main" id="{70DCA58E-CB90-4144-890F-714316C520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882" t="9187" r="-1"/>
          <a:stretch/>
        </p:blipFill>
        <p:spPr>
          <a:xfrm>
            <a:off x="0" y="0"/>
            <a:ext cx="3589656" cy="6892290"/>
          </a:xfrm>
          <a:prstGeom prst="flowChartDelay">
            <a:avLst/>
          </a:prstGeom>
        </p:spPr>
      </p:pic>
      <p:pic>
        <p:nvPicPr>
          <p:cNvPr id="16" name="Graphic 15" descr="A circle filled with diagonal lines">
            <a:extLst>
              <a:ext uri="{FF2B5EF4-FFF2-40B4-BE49-F238E27FC236}">
                <a16:creationId xmlns:a16="http://schemas.microsoft.com/office/drawing/2014/main" id="{EE86CCC1-4687-45A9-9679-6FFF2E48451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45921"/>
          <a:stretch/>
        </p:blipFill>
        <p:spPr>
          <a:xfrm rot="5400000" flipV="1">
            <a:off x="7760191" y="-65824"/>
            <a:ext cx="1312242" cy="1455377"/>
          </a:xfrm>
          <a:prstGeom prst="rect">
            <a:avLst/>
          </a:prstGeom>
        </p:spPr>
      </p:pic>
      <p:pic>
        <p:nvPicPr>
          <p:cNvPr id="17" name="Graphic 16" descr="A square made of dots">
            <a:extLst>
              <a:ext uri="{FF2B5EF4-FFF2-40B4-BE49-F238E27FC236}">
                <a16:creationId xmlns:a16="http://schemas.microsoft.com/office/drawing/2014/main" id="{534CB368-F803-4638-A1C3-F912C6FCA62F}"/>
              </a:ext>
            </a:extLst>
          </p:cNvPr>
          <p:cNvPicPr>
            <a:picLocks noChangeAspect="1"/>
          </p:cNvPicPr>
          <p:nvPr userDrawn="1"/>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44777" t="13758" r="30556" b="40300"/>
          <a:stretch/>
        </p:blipFill>
        <p:spPr>
          <a:xfrm rot="5400000">
            <a:off x="376178" y="4622542"/>
            <a:ext cx="822960" cy="1575316"/>
          </a:xfrm>
          <a:prstGeom prst="rect">
            <a:avLst/>
          </a:prstGeom>
        </p:spPr>
      </p:pic>
      <p:sp>
        <p:nvSpPr>
          <p:cNvPr id="14" name="Title 13">
            <a:extLst>
              <a:ext uri="{FF2B5EF4-FFF2-40B4-BE49-F238E27FC236}">
                <a16:creationId xmlns:a16="http://schemas.microsoft.com/office/drawing/2014/main" id="{1AAB39C7-E81F-4BA6-8500-0DCEF7392285}"/>
              </a:ext>
            </a:extLst>
          </p:cNvPr>
          <p:cNvSpPr>
            <a:spLocks noGrp="1"/>
          </p:cNvSpPr>
          <p:nvPr>
            <p:ph type="title" hasCustomPrompt="1"/>
          </p:nvPr>
        </p:nvSpPr>
        <p:spPr>
          <a:xfrm>
            <a:off x="181447" y="-1333944"/>
            <a:ext cx="6811952" cy="1105037"/>
          </a:xfrm>
        </p:spPr>
        <p:txBody>
          <a:bodyPr/>
          <a:lstStyle>
            <a:lvl1pPr>
              <a:defRPr/>
            </a:lvl1pPr>
          </a:lstStyle>
          <a:p>
            <a:r>
              <a:rPr lang="en-US" dirty="0"/>
              <a:t>Blank layout title (5)</a:t>
            </a:r>
          </a:p>
        </p:txBody>
      </p:sp>
      <p:sp>
        <p:nvSpPr>
          <p:cNvPr id="8" name="Date Placeholder 7">
            <a:extLst>
              <a:ext uri="{FF2B5EF4-FFF2-40B4-BE49-F238E27FC236}">
                <a16:creationId xmlns:a16="http://schemas.microsoft.com/office/drawing/2014/main" id="{144F7245-BEC7-448E-B7F6-BF4480297FF3}"/>
              </a:ext>
            </a:extLst>
          </p:cNvPr>
          <p:cNvSpPr>
            <a:spLocks noGrp="1"/>
          </p:cNvSpPr>
          <p:nvPr>
            <p:ph type="dt" sz="half" idx="10"/>
          </p:nvPr>
        </p:nvSpPr>
        <p:spPr/>
        <p:txBody>
          <a:bodyPr/>
          <a:lstStyle/>
          <a:p>
            <a:fld id="{9E7F3E95-5449-464B-9A17-EBCF3AFEBB5B}" type="datetimeFigureOut">
              <a:rPr lang="en-US" smtClean="0"/>
              <a:pPr/>
              <a:t>12/6/2024</a:t>
            </a:fld>
            <a:endParaRPr lang="en-US" dirty="0"/>
          </a:p>
        </p:txBody>
      </p:sp>
      <p:sp>
        <p:nvSpPr>
          <p:cNvPr id="9" name="Footer Placeholder 8">
            <a:extLst>
              <a:ext uri="{FF2B5EF4-FFF2-40B4-BE49-F238E27FC236}">
                <a16:creationId xmlns:a16="http://schemas.microsoft.com/office/drawing/2014/main" id="{52AA3E0E-88C4-4C3D-AACC-106B8F5A723A}"/>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2BD9DD4-410F-4142-909B-0B6080F29EED}"/>
              </a:ext>
            </a:extLst>
          </p:cNvPr>
          <p:cNvSpPr>
            <a:spLocks noGrp="1"/>
          </p:cNvSpPr>
          <p:nvPr>
            <p:ph type="sldNum" sz="quarter" idx="12"/>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218253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2C27-4FBE-47F6-AA9B-4334BD71DBA2}"/>
              </a:ext>
            </a:extLst>
          </p:cNvPr>
          <p:cNvSpPr>
            <a:spLocks noGrp="1"/>
          </p:cNvSpPr>
          <p:nvPr>
            <p:ph type="title"/>
          </p:nvPr>
        </p:nvSpPr>
        <p:spPr>
          <a:xfrm>
            <a:off x="628650" y="457200"/>
            <a:ext cx="6833949" cy="1325880"/>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D2C0E76-6D2F-4BFD-B5B1-A5FB8CD355F0}"/>
              </a:ext>
            </a:extLst>
          </p:cNvPr>
          <p:cNvSpPr>
            <a:spLocks noGrp="1"/>
          </p:cNvSpPr>
          <p:nvPr>
            <p:ph idx="1"/>
          </p:nvPr>
        </p:nvSpPr>
        <p:spPr>
          <a:xfrm>
            <a:off x="3887391" y="2057400"/>
            <a:ext cx="4626768" cy="38036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84C3FF5-6992-471E-8E54-ED339C5F08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6CF937A-360F-42E0-A985-9606836D8B75}"/>
              </a:ext>
            </a:extLst>
          </p:cNvPr>
          <p:cNvSpPr>
            <a:spLocks noGrp="1"/>
          </p:cNvSpPr>
          <p:nvPr>
            <p:ph type="dt" sz="half" idx="10"/>
          </p:nvPr>
        </p:nvSpPr>
        <p:spPr/>
        <p:txBody>
          <a:bodyPr/>
          <a:lstStyle/>
          <a:p>
            <a:fld id="{9E7F3E95-5449-464B-9A17-EBCF3AFEBB5B}" type="datetimeFigureOut">
              <a:rPr lang="en-US" smtClean="0"/>
              <a:t>12/6/2024</a:t>
            </a:fld>
            <a:endParaRPr lang="en-US"/>
          </a:p>
        </p:txBody>
      </p:sp>
      <p:sp>
        <p:nvSpPr>
          <p:cNvPr id="6" name="Footer Placeholder 5">
            <a:extLst>
              <a:ext uri="{FF2B5EF4-FFF2-40B4-BE49-F238E27FC236}">
                <a16:creationId xmlns:a16="http://schemas.microsoft.com/office/drawing/2014/main" id="{4CF57D59-C2CF-415A-A8ED-2BA333D79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5D851-6AFF-4260-9135-EB3EBD20A7AF}"/>
              </a:ext>
            </a:extLst>
          </p:cNvPr>
          <p:cNvSpPr>
            <a:spLocks noGrp="1"/>
          </p:cNvSpPr>
          <p:nvPr>
            <p:ph type="sldNum" sz="quarter" idx="12"/>
          </p:nvPr>
        </p:nvSpPr>
        <p:spPr/>
        <p:txBody>
          <a:bodyPr/>
          <a:lstStyle/>
          <a:p>
            <a:fld id="{5B4CAECD-02FE-4C4A-9471-426DCC91B0DD}" type="slidenum">
              <a:rPr lang="en-US" smtClean="0"/>
              <a:t>‹#›</a:t>
            </a:fld>
            <a:endParaRPr lang="en-US"/>
          </a:p>
        </p:txBody>
      </p:sp>
    </p:spTree>
    <p:extLst>
      <p:ext uri="{BB962C8B-B14F-4D97-AF65-F5344CB8AC3E}">
        <p14:creationId xmlns:p14="http://schemas.microsoft.com/office/powerpoint/2010/main" val="2693455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8187-BEB2-466B-9FD4-08315C9D2E6F}"/>
              </a:ext>
            </a:extLst>
          </p:cNvPr>
          <p:cNvSpPr>
            <a:spLocks noGrp="1"/>
          </p:cNvSpPr>
          <p:nvPr>
            <p:ph type="title"/>
          </p:nvPr>
        </p:nvSpPr>
        <p:spPr>
          <a:xfrm>
            <a:off x="629841" y="457200"/>
            <a:ext cx="6833949" cy="1325880"/>
          </a:xfrm>
        </p:spPr>
        <p:txBody>
          <a:bodyPr anchor="b"/>
          <a:lstStyle>
            <a:lvl1pP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E984DC2-B2AA-45EA-83C5-FD0E9D481D54}"/>
              </a:ext>
            </a:extLst>
          </p:cNvPr>
          <p:cNvSpPr>
            <a:spLocks noGrp="1"/>
          </p:cNvSpPr>
          <p:nvPr>
            <p:ph type="pic" idx="1"/>
          </p:nvPr>
        </p:nvSpPr>
        <p:spPr>
          <a:xfrm>
            <a:off x="3887391" y="2049462"/>
            <a:ext cx="4629150" cy="38115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EF3988EB-A211-4C90-B11D-C275F8CDBF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439D7DA-EB69-4BEA-8864-807F239A0247}"/>
              </a:ext>
            </a:extLst>
          </p:cNvPr>
          <p:cNvSpPr>
            <a:spLocks noGrp="1"/>
          </p:cNvSpPr>
          <p:nvPr>
            <p:ph type="dt" sz="half" idx="10"/>
          </p:nvPr>
        </p:nvSpPr>
        <p:spPr/>
        <p:txBody>
          <a:bodyPr/>
          <a:lstStyle/>
          <a:p>
            <a:fld id="{9E7F3E95-5449-464B-9A17-EBCF3AFEBB5B}" type="datetimeFigureOut">
              <a:rPr lang="en-US" smtClean="0"/>
              <a:t>12/6/2024</a:t>
            </a:fld>
            <a:endParaRPr lang="en-US"/>
          </a:p>
        </p:txBody>
      </p:sp>
      <p:sp>
        <p:nvSpPr>
          <p:cNvPr id="6" name="Footer Placeholder 5">
            <a:extLst>
              <a:ext uri="{FF2B5EF4-FFF2-40B4-BE49-F238E27FC236}">
                <a16:creationId xmlns:a16="http://schemas.microsoft.com/office/drawing/2014/main" id="{A07DDACA-EEC0-4F66-B17A-45607E80C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E951A-2A57-493A-A425-78AF73439C0A}"/>
              </a:ext>
            </a:extLst>
          </p:cNvPr>
          <p:cNvSpPr>
            <a:spLocks noGrp="1"/>
          </p:cNvSpPr>
          <p:nvPr>
            <p:ph type="sldNum" sz="quarter" idx="12"/>
          </p:nvPr>
        </p:nvSpPr>
        <p:spPr/>
        <p:txBody>
          <a:bodyPr/>
          <a:lstStyle/>
          <a:p>
            <a:fld id="{5B4CAECD-02FE-4C4A-9471-426DCC91B0DD}" type="slidenum">
              <a:rPr lang="en-US" smtClean="0"/>
              <a:t>‹#›</a:t>
            </a:fld>
            <a:endParaRPr lang="en-US"/>
          </a:p>
        </p:txBody>
      </p:sp>
    </p:spTree>
    <p:extLst>
      <p:ext uri="{BB962C8B-B14F-4D97-AF65-F5344CB8AC3E}">
        <p14:creationId xmlns:p14="http://schemas.microsoft.com/office/powerpoint/2010/main" val="3026996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BB96-9DD8-42C6-A02C-15DFE827EA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F5C20F-9AC3-485F-8C85-E28BE126AA73}"/>
              </a:ext>
            </a:extLst>
          </p:cNvPr>
          <p:cNvSpPr>
            <a:spLocks noGrp="1"/>
          </p:cNvSpPr>
          <p:nvPr>
            <p:ph type="body" orient="vert" idx="1"/>
          </p:nvPr>
        </p:nvSpPr>
        <p:spPr>
          <a:xfrm>
            <a:off x="1091694" y="1920239"/>
            <a:ext cx="7275066" cy="388229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82392A7-A9DA-4483-ABAB-31B17AF906CF}"/>
              </a:ext>
            </a:extLst>
          </p:cNvPr>
          <p:cNvSpPr>
            <a:spLocks noGrp="1"/>
          </p:cNvSpPr>
          <p:nvPr>
            <p:ph type="dt" sz="half" idx="10"/>
          </p:nvPr>
        </p:nvSpPr>
        <p:spPr/>
        <p:txBody>
          <a:bodyPr/>
          <a:lstStyle/>
          <a:p>
            <a:fld id="{9E7F3E95-5449-464B-9A17-EBCF3AFEBB5B}" type="datetimeFigureOut">
              <a:rPr lang="en-US" smtClean="0"/>
              <a:t>12/6/2024</a:t>
            </a:fld>
            <a:endParaRPr lang="en-US"/>
          </a:p>
        </p:txBody>
      </p:sp>
      <p:sp>
        <p:nvSpPr>
          <p:cNvPr id="5" name="Footer Placeholder 4">
            <a:extLst>
              <a:ext uri="{FF2B5EF4-FFF2-40B4-BE49-F238E27FC236}">
                <a16:creationId xmlns:a16="http://schemas.microsoft.com/office/drawing/2014/main" id="{BE6F1B1A-70F3-4330-8269-45F0C5170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A41F5-0279-464D-835E-D4A4312D7EC9}"/>
              </a:ext>
            </a:extLst>
          </p:cNvPr>
          <p:cNvSpPr>
            <a:spLocks noGrp="1"/>
          </p:cNvSpPr>
          <p:nvPr>
            <p:ph type="sldNum" sz="quarter" idx="12"/>
          </p:nvPr>
        </p:nvSpPr>
        <p:spPr/>
        <p:txBody>
          <a:bodyPr/>
          <a:lstStyle/>
          <a:p>
            <a:fld id="{5B4CAECD-02FE-4C4A-9471-426DCC91B0DD}" type="slidenum">
              <a:rPr lang="en-US" smtClean="0"/>
              <a:t>‹#›</a:t>
            </a:fld>
            <a:endParaRPr lang="en-US"/>
          </a:p>
        </p:txBody>
      </p:sp>
    </p:spTree>
    <p:extLst>
      <p:ext uri="{BB962C8B-B14F-4D97-AF65-F5344CB8AC3E}">
        <p14:creationId xmlns:p14="http://schemas.microsoft.com/office/powerpoint/2010/main" val="233690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D25FA-B111-4643-B71C-7B32C3814442}"/>
              </a:ext>
            </a:extLst>
          </p:cNvPr>
          <p:cNvSpPr>
            <a:spLocks noGrp="1"/>
          </p:cNvSpPr>
          <p:nvPr>
            <p:ph type="title" orient="vert"/>
          </p:nvPr>
        </p:nvSpPr>
        <p:spPr>
          <a:xfrm>
            <a:off x="6543675" y="1996439"/>
            <a:ext cx="1891665" cy="41805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2725277-ACA1-4AA9-BDC6-35FD85ADC9A4}"/>
              </a:ext>
            </a:extLst>
          </p:cNvPr>
          <p:cNvSpPr>
            <a:spLocks noGrp="1"/>
          </p:cNvSpPr>
          <p:nvPr>
            <p:ph type="body" orient="vert" idx="1"/>
          </p:nvPr>
        </p:nvSpPr>
        <p:spPr>
          <a:xfrm>
            <a:off x="1051560" y="731520"/>
            <a:ext cx="5377815" cy="54454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A3DED14-2C31-45FC-B438-4F5C3674AAF2}"/>
              </a:ext>
            </a:extLst>
          </p:cNvPr>
          <p:cNvSpPr>
            <a:spLocks noGrp="1"/>
          </p:cNvSpPr>
          <p:nvPr>
            <p:ph type="dt" sz="half" idx="10"/>
          </p:nvPr>
        </p:nvSpPr>
        <p:spPr/>
        <p:txBody>
          <a:bodyPr/>
          <a:lstStyle/>
          <a:p>
            <a:fld id="{9E7F3E95-5449-464B-9A17-EBCF3AFEBB5B}" type="datetimeFigureOut">
              <a:rPr lang="en-US" smtClean="0"/>
              <a:t>12/6/2024</a:t>
            </a:fld>
            <a:endParaRPr lang="en-US"/>
          </a:p>
        </p:txBody>
      </p:sp>
      <p:sp>
        <p:nvSpPr>
          <p:cNvPr id="5" name="Footer Placeholder 4">
            <a:extLst>
              <a:ext uri="{FF2B5EF4-FFF2-40B4-BE49-F238E27FC236}">
                <a16:creationId xmlns:a16="http://schemas.microsoft.com/office/drawing/2014/main" id="{F059B367-0E2F-48B1-ADAE-0BB082B3F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265A8-0535-440C-87A7-D6C7E18E8DE1}"/>
              </a:ext>
            </a:extLst>
          </p:cNvPr>
          <p:cNvSpPr>
            <a:spLocks noGrp="1"/>
          </p:cNvSpPr>
          <p:nvPr>
            <p:ph type="sldNum" sz="quarter" idx="12"/>
          </p:nvPr>
        </p:nvSpPr>
        <p:spPr/>
        <p:txBody>
          <a:bodyPr/>
          <a:lstStyle/>
          <a:p>
            <a:fld id="{5B4CAECD-02FE-4C4A-9471-426DCC91B0DD}" type="slidenum">
              <a:rPr lang="en-US" smtClean="0"/>
              <a:t>‹#›</a:t>
            </a:fld>
            <a:endParaRPr lang="en-US"/>
          </a:p>
        </p:txBody>
      </p:sp>
    </p:spTree>
    <p:extLst>
      <p:ext uri="{BB962C8B-B14F-4D97-AF65-F5344CB8AC3E}">
        <p14:creationId xmlns:p14="http://schemas.microsoft.com/office/powerpoint/2010/main" val="3836157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Category Titles">
    <p:spTree>
      <p:nvGrpSpPr>
        <p:cNvPr id="1" name=""/>
        <p:cNvGrpSpPr/>
        <p:nvPr/>
      </p:nvGrpSpPr>
      <p:grpSpPr>
        <a:xfrm>
          <a:off x="0" y="0"/>
          <a:ext cx="0" cy="0"/>
          <a:chOff x="0" y="0"/>
          <a:chExt cx="0" cy="0"/>
        </a:xfrm>
      </p:grpSpPr>
      <p:pic>
        <p:nvPicPr>
          <p:cNvPr id="32" name="Graphic 31" descr="An organic corner shape">
            <a:extLst>
              <a:ext uri="{FF2B5EF4-FFF2-40B4-BE49-F238E27FC236}">
                <a16:creationId xmlns:a16="http://schemas.microsoft.com/office/drawing/2014/main" id="{F0865FDB-6E63-4037-8BE3-D3ACC82EDD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423161" y="2423160"/>
            <a:ext cx="6858003" cy="2011682"/>
          </a:xfrm>
          <a:prstGeom prst="rect">
            <a:avLst/>
          </a:prstGeom>
        </p:spPr>
      </p:pic>
      <p:pic>
        <p:nvPicPr>
          <p:cNvPr id="34" name="Graphic 33" descr="A square made of dots">
            <a:extLst>
              <a:ext uri="{FF2B5EF4-FFF2-40B4-BE49-F238E27FC236}">
                <a16:creationId xmlns:a16="http://schemas.microsoft.com/office/drawing/2014/main" id="{C450BFEA-8D6C-44FF-B4F4-025B66CBD6D7}"/>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777" t="13758" r="30556" b="40300"/>
          <a:stretch/>
        </p:blipFill>
        <p:spPr>
          <a:xfrm rot="5400000">
            <a:off x="318948" y="351611"/>
            <a:ext cx="937419" cy="1575316"/>
          </a:xfrm>
          <a:prstGeom prst="rect">
            <a:avLst/>
          </a:prstGeom>
        </p:spPr>
      </p:pic>
      <p:sp>
        <p:nvSpPr>
          <p:cNvPr id="2" name="Title 1">
            <a:extLst>
              <a:ext uri="{FF2B5EF4-FFF2-40B4-BE49-F238E27FC236}">
                <a16:creationId xmlns:a16="http://schemas.microsoft.com/office/drawing/2014/main" id="{94B67A70-7BDE-4994-805F-77BEB041C689}"/>
              </a:ext>
            </a:extLst>
          </p:cNvPr>
          <p:cNvSpPr>
            <a:spLocks noGrp="1"/>
          </p:cNvSpPr>
          <p:nvPr>
            <p:ph type="title"/>
          </p:nvPr>
        </p:nvSpPr>
        <p:spPr>
          <a:xfrm>
            <a:off x="630426" y="1807242"/>
            <a:ext cx="3577590" cy="1934982"/>
          </a:xfrm>
        </p:spPr>
        <p:txBody>
          <a:bodyPr anchor="b"/>
          <a:lstStyle/>
          <a:p>
            <a:r>
              <a:rPr lang="en-US"/>
              <a:t>Click to edit Master title style</a:t>
            </a:r>
            <a:endParaRPr lang="en-US" dirty="0"/>
          </a:p>
        </p:txBody>
      </p:sp>
      <p:pic>
        <p:nvPicPr>
          <p:cNvPr id="10" name="Picture 9" descr="A person reading a newspaper&#10;&#10;Description automatically generated with low confidence">
            <a:extLst>
              <a:ext uri="{FF2B5EF4-FFF2-40B4-BE49-F238E27FC236}">
                <a16:creationId xmlns:a16="http://schemas.microsoft.com/office/drawing/2014/main" id="{28D1BC92-0742-4FA8-BB48-489B1AF52F9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9089" r="37690"/>
          <a:stretch/>
        </p:blipFill>
        <p:spPr>
          <a:xfrm rot="10800000">
            <a:off x="3951473" y="0"/>
            <a:ext cx="5192527" cy="6858000"/>
          </a:xfrm>
          <a:prstGeom prst="flowChartDelay">
            <a:avLst/>
          </a:prstGeom>
        </p:spPr>
      </p:pic>
      <p:sp>
        <p:nvSpPr>
          <p:cNvPr id="17" name="Rectangle: Rounded Corners 16">
            <a:extLst>
              <a:ext uri="{FF2B5EF4-FFF2-40B4-BE49-F238E27FC236}">
                <a16:creationId xmlns:a16="http://schemas.microsoft.com/office/drawing/2014/main" id="{02E2E11C-8FCD-462C-B8C2-E5DA77936659}"/>
              </a:ext>
            </a:extLst>
          </p:cNvPr>
          <p:cNvSpPr/>
          <p:nvPr userDrawn="1"/>
        </p:nvSpPr>
        <p:spPr>
          <a:xfrm>
            <a:off x="628650" y="4343718"/>
            <a:ext cx="3107817" cy="1630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Rounded Corners 17">
            <a:extLst>
              <a:ext uri="{FF2B5EF4-FFF2-40B4-BE49-F238E27FC236}">
                <a16:creationId xmlns:a16="http://schemas.microsoft.com/office/drawing/2014/main" id="{5768F3CB-7C79-4A86-A69D-3D6BE10635D1}"/>
              </a:ext>
            </a:extLst>
          </p:cNvPr>
          <p:cNvSpPr/>
          <p:nvPr userDrawn="1"/>
        </p:nvSpPr>
        <p:spPr>
          <a:xfrm>
            <a:off x="3951473" y="4313238"/>
            <a:ext cx="3107817" cy="1630680"/>
          </a:xfrm>
          <a:prstGeom prst="round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23" name="Text Placeholder 19">
            <a:extLst>
              <a:ext uri="{FF2B5EF4-FFF2-40B4-BE49-F238E27FC236}">
                <a16:creationId xmlns:a16="http://schemas.microsoft.com/office/drawing/2014/main" id="{107CF4DA-41F6-4B4F-8835-9771AE5B0A5B}"/>
              </a:ext>
            </a:extLst>
          </p:cNvPr>
          <p:cNvSpPr>
            <a:spLocks noGrp="1"/>
          </p:cNvSpPr>
          <p:nvPr>
            <p:ph type="body" sz="quarter" idx="11" hasCustomPrompt="1"/>
          </p:nvPr>
        </p:nvSpPr>
        <p:spPr>
          <a:xfrm>
            <a:off x="1648593" y="4709717"/>
            <a:ext cx="1791205" cy="837723"/>
          </a:xfrm>
        </p:spPr>
        <p:txBody>
          <a:bodyPr>
            <a:normAutofit/>
          </a:bodyPr>
          <a:lstStyle>
            <a:lvl3pPr marL="0" indent="0">
              <a:buNone/>
              <a:defRPr sz="1500">
                <a:solidFill>
                  <a:schemeClr val="bg1"/>
                </a:solidFill>
              </a:defRPr>
            </a:lvl3pPr>
          </a:lstStyle>
          <a:p>
            <a:pPr lvl="2"/>
            <a:r>
              <a:rPr lang="en-US" dirty="0"/>
              <a:t>Click to add text here</a:t>
            </a:r>
          </a:p>
        </p:txBody>
      </p:sp>
      <p:sp>
        <p:nvSpPr>
          <p:cNvPr id="24" name="Text Placeholder 19">
            <a:extLst>
              <a:ext uri="{FF2B5EF4-FFF2-40B4-BE49-F238E27FC236}">
                <a16:creationId xmlns:a16="http://schemas.microsoft.com/office/drawing/2014/main" id="{03708480-6214-42D4-AA21-5D0B51EBA4CE}"/>
              </a:ext>
            </a:extLst>
          </p:cNvPr>
          <p:cNvSpPr>
            <a:spLocks noGrp="1"/>
          </p:cNvSpPr>
          <p:nvPr>
            <p:ph type="body" sz="quarter" idx="12" hasCustomPrompt="1"/>
          </p:nvPr>
        </p:nvSpPr>
        <p:spPr>
          <a:xfrm>
            <a:off x="5013075" y="4709717"/>
            <a:ext cx="1791205" cy="837723"/>
          </a:xfrm>
        </p:spPr>
        <p:txBody>
          <a:bodyPr>
            <a:normAutofit/>
          </a:bodyPr>
          <a:lstStyle>
            <a:lvl3pPr marL="0" indent="0">
              <a:buNone/>
              <a:defRPr sz="1500">
                <a:solidFill>
                  <a:schemeClr val="bg1"/>
                </a:solidFill>
              </a:defRPr>
            </a:lvl3pPr>
          </a:lstStyle>
          <a:p>
            <a:pPr lvl="2"/>
            <a:r>
              <a:rPr lang="en-US" dirty="0"/>
              <a:t>Click to add text here</a:t>
            </a:r>
          </a:p>
        </p:txBody>
      </p:sp>
      <p:pic>
        <p:nvPicPr>
          <p:cNvPr id="33" name="Graphic 32" descr="A circle filled with diagonal lines">
            <a:extLst>
              <a:ext uri="{FF2B5EF4-FFF2-40B4-BE49-F238E27FC236}">
                <a16:creationId xmlns:a16="http://schemas.microsoft.com/office/drawing/2014/main" id="{15DA5350-A086-42DB-8702-B52C2A04FDE4}"/>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29003" t="11635" r="12363" b="52733"/>
          <a:stretch/>
        </p:blipFill>
        <p:spPr>
          <a:xfrm rot="5400000" flipV="1">
            <a:off x="7527249" y="394929"/>
            <a:ext cx="2011681" cy="1221821"/>
          </a:xfrm>
          <a:prstGeom prst="rect">
            <a:avLst/>
          </a:prstGeom>
        </p:spPr>
      </p:pic>
    </p:spTree>
    <p:extLst>
      <p:ext uri="{BB962C8B-B14F-4D97-AF65-F5344CB8AC3E}">
        <p14:creationId xmlns:p14="http://schemas.microsoft.com/office/powerpoint/2010/main" val="3288807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Emphas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7D2F-21A2-4497-B701-B7DA7E7DDAE5}"/>
              </a:ext>
            </a:extLst>
          </p:cNvPr>
          <p:cNvSpPr>
            <a:spLocks noGrp="1"/>
          </p:cNvSpPr>
          <p:nvPr>
            <p:ph type="title" hasCustomPrompt="1"/>
          </p:nvPr>
        </p:nvSpPr>
        <p:spPr>
          <a:xfrm>
            <a:off x="1316181" y="1819564"/>
            <a:ext cx="7391401" cy="2761673"/>
          </a:xfrm>
        </p:spPr>
        <p:txBody>
          <a:bodyPr>
            <a:noAutofit/>
          </a:bodyPr>
          <a:lstStyle>
            <a:lvl1pPr>
              <a:defRPr sz="4500" b="1"/>
            </a:lvl1pPr>
          </a:lstStyle>
          <a:p>
            <a:r>
              <a:rPr lang="en-US" dirty="0"/>
              <a:t>“Insert A Quote or statement you want to emphasize.”</a:t>
            </a:r>
          </a:p>
        </p:txBody>
      </p:sp>
      <p:sp>
        <p:nvSpPr>
          <p:cNvPr id="3" name="Text Placeholder 10">
            <a:extLst>
              <a:ext uri="{FF2B5EF4-FFF2-40B4-BE49-F238E27FC236}">
                <a16:creationId xmlns:a16="http://schemas.microsoft.com/office/drawing/2014/main" id="{6214F1BC-365E-4A69-9842-C1457F93F042}"/>
              </a:ext>
            </a:extLst>
          </p:cNvPr>
          <p:cNvSpPr>
            <a:spLocks noGrp="1"/>
          </p:cNvSpPr>
          <p:nvPr>
            <p:ph type="body" sz="quarter" idx="10" hasCustomPrompt="1"/>
          </p:nvPr>
        </p:nvSpPr>
        <p:spPr>
          <a:xfrm>
            <a:off x="1316181" y="4838931"/>
            <a:ext cx="5599112" cy="589280"/>
          </a:xfrm>
        </p:spPr>
        <p:txBody>
          <a:bodyPr/>
          <a:lstStyle>
            <a:lvl2pPr marL="457200" indent="0">
              <a:buNone/>
              <a:defRPr/>
            </a:lvl2pPr>
          </a:lstStyle>
          <a:p>
            <a:pPr lvl="1"/>
            <a:r>
              <a:rPr lang="en-US" dirty="0"/>
              <a:t>- Source</a:t>
            </a:r>
          </a:p>
        </p:txBody>
      </p:sp>
    </p:spTree>
    <p:extLst>
      <p:ext uri="{BB962C8B-B14F-4D97-AF65-F5344CB8AC3E}">
        <p14:creationId xmlns:p14="http://schemas.microsoft.com/office/powerpoint/2010/main" val="3414139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Emphasis 2">
    <p:spTree>
      <p:nvGrpSpPr>
        <p:cNvPr id="1" name=""/>
        <p:cNvGrpSpPr/>
        <p:nvPr/>
      </p:nvGrpSpPr>
      <p:grpSpPr>
        <a:xfrm>
          <a:off x="0" y="0"/>
          <a:ext cx="0" cy="0"/>
          <a:chOff x="0" y="0"/>
          <a:chExt cx="0" cy="0"/>
        </a:xfrm>
      </p:grpSpPr>
      <p:pic>
        <p:nvPicPr>
          <p:cNvPr id="5" name="Graphic 4" descr="An organic corner shape">
            <a:extLst>
              <a:ext uri="{FF2B5EF4-FFF2-40B4-BE49-F238E27FC236}">
                <a16:creationId xmlns:a16="http://schemas.microsoft.com/office/drawing/2014/main" id="{FD6A09BC-CBC1-45DD-AA9F-F869B3199E8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423161" y="2423160"/>
            <a:ext cx="6858003" cy="2011682"/>
          </a:xfrm>
          <a:prstGeom prst="rect">
            <a:avLst/>
          </a:prstGeom>
        </p:spPr>
      </p:pic>
      <p:pic>
        <p:nvPicPr>
          <p:cNvPr id="6" name="Graphic 5" descr="A square made of dots">
            <a:extLst>
              <a:ext uri="{FF2B5EF4-FFF2-40B4-BE49-F238E27FC236}">
                <a16:creationId xmlns:a16="http://schemas.microsoft.com/office/drawing/2014/main" id="{7C8A20ED-07FC-4BD9-984F-CCBC98246C8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777" t="13758" r="30556" b="40300"/>
          <a:stretch/>
        </p:blipFill>
        <p:spPr>
          <a:xfrm rot="5400000">
            <a:off x="339268" y="371931"/>
            <a:ext cx="896779" cy="1575316"/>
          </a:xfrm>
          <a:prstGeom prst="rect">
            <a:avLst/>
          </a:prstGeom>
        </p:spPr>
      </p:pic>
      <p:pic>
        <p:nvPicPr>
          <p:cNvPr id="8" name="Graphic 7" descr="A circle filled with diagonal lines">
            <a:extLst>
              <a:ext uri="{FF2B5EF4-FFF2-40B4-BE49-F238E27FC236}">
                <a16:creationId xmlns:a16="http://schemas.microsoft.com/office/drawing/2014/main" id="{4B812ACF-EBE8-4B3E-993C-C4AFFE159089}"/>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29003" t="11635" r="12363" b="52733"/>
          <a:stretch/>
        </p:blipFill>
        <p:spPr>
          <a:xfrm rot="5400000" flipV="1">
            <a:off x="7623307" y="298871"/>
            <a:ext cx="1819565" cy="1221821"/>
          </a:xfrm>
          <a:prstGeom prst="rect">
            <a:avLst/>
          </a:prstGeom>
        </p:spPr>
      </p:pic>
      <p:sp>
        <p:nvSpPr>
          <p:cNvPr id="2" name="Title 1">
            <a:extLst>
              <a:ext uri="{FF2B5EF4-FFF2-40B4-BE49-F238E27FC236}">
                <a16:creationId xmlns:a16="http://schemas.microsoft.com/office/drawing/2014/main" id="{13AD7D2F-21A2-4497-B701-B7DA7E7DDAE5}"/>
              </a:ext>
            </a:extLst>
          </p:cNvPr>
          <p:cNvSpPr>
            <a:spLocks noGrp="1"/>
          </p:cNvSpPr>
          <p:nvPr>
            <p:ph type="title" hasCustomPrompt="1"/>
          </p:nvPr>
        </p:nvSpPr>
        <p:spPr>
          <a:xfrm>
            <a:off x="1316181" y="1819564"/>
            <a:ext cx="7405256" cy="2761673"/>
          </a:xfrm>
        </p:spPr>
        <p:txBody>
          <a:bodyPr>
            <a:noAutofit/>
          </a:bodyPr>
          <a:lstStyle>
            <a:lvl1pPr>
              <a:defRPr sz="4500" b="1"/>
            </a:lvl1pPr>
          </a:lstStyle>
          <a:p>
            <a:r>
              <a:rPr lang="en-US" dirty="0"/>
              <a:t>“Insert A Quote or statement you want to emphasize.”</a:t>
            </a:r>
          </a:p>
        </p:txBody>
      </p:sp>
      <p:sp>
        <p:nvSpPr>
          <p:cNvPr id="7" name="Text Placeholder 10">
            <a:extLst>
              <a:ext uri="{FF2B5EF4-FFF2-40B4-BE49-F238E27FC236}">
                <a16:creationId xmlns:a16="http://schemas.microsoft.com/office/drawing/2014/main" id="{798F072D-7753-4191-AADA-A1D1E31EDC20}"/>
              </a:ext>
            </a:extLst>
          </p:cNvPr>
          <p:cNvSpPr>
            <a:spLocks noGrp="1"/>
          </p:cNvSpPr>
          <p:nvPr>
            <p:ph type="body" sz="quarter" idx="10" hasCustomPrompt="1"/>
          </p:nvPr>
        </p:nvSpPr>
        <p:spPr>
          <a:xfrm>
            <a:off x="3122325" y="4835700"/>
            <a:ext cx="5599112" cy="589280"/>
          </a:xfrm>
        </p:spPr>
        <p:txBody>
          <a:bodyPr/>
          <a:lstStyle>
            <a:lvl2pPr marL="457200" indent="0">
              <a:buNone/>
              <a:defRPr/>
            </a:lvl2pPr>
          </a:lstStyle>
          <a:p>
            <a:pPr lvl="1"/>
            <a:r>
              <a:rPr lang="en-US" dirty="0"/>
              <a:t>- Source</a:t>
            </a:r>
          </a:p>
        </p:txBody>
      </p:sp>
    </p:spTree>
    <p:extLst>
      <p:ext uri="{BB962C8B-B14F-4D97-AF65-F5344CB8AC3E}">
        <p14:creationId xmlns:p14="http://schemas.microsoft.com/office/powerpoint/2010/main" val="3372359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gital Media">
    <p:spTree>
      <p:nvGrpSpPr>
        <p:cNvPr id="1" name=""/>
        <p:cNvGrpSpPr/>
        <p:nvPr/>
      </p:nvGrpSpPr>
      <p:grpSpPr>
        <a:xfrm>
          <a:off x="0" y="0"/>
          <a:ext cx="0" cy="0"/>
          <a:chOff x="0" y="0"/>
          <a:chExt cx="0" cy="0"/>
        </a:xfrm>
      </p:grpSpPr>
      <p:pic>
        <p:nvPicPr>
          <p:cNvPr id="45" name="Graphic 44" descr="An organic corner shape">
            <a:extLst>
              <a:ext uri="{FF2B5EF4-FFF2-40B4-BE49-F238E27FC236}">
                <a16:creationId xmlns:a16="http://schemas.microsoft.com/office/drawing/2014/main" id="{A9B0C62D-8739-4E54-8E3D-AFE42036848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423161" y="2423160"/>
            <a:ext cx="6858003" cy="2011682"/>
          </a:xfrm>
          <a:prstGeom prst="rect">
            <a:avLst/>
          </a:prstGeom>
        </p:spPr>
      </p:pic>
      <p:pic>
        <p:nvPicPr>
          <p:cNvPr id="46" name="Graphic 45" descr="A square made of dots">
            <a:extLst>
              <a:ext uri="{FF2B5EF4-FFF2-40B4-BE49-F238E27FC236}">
                <a16:creationId xmlns:a16="http://schemas.microsoft.com/office/drawing/2014/main" id="{9BCDFFBA-6394-4457-9789-55E37DA610C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777" t="13758" r="30556" b="40300"/>
          <a:stretch/>
        </p:blipFill>
        <p:spPr>
          <a:xfrm rot="5400000">
            <a:off x="384988" y="417651"/>
            <a:ext cx="805339" cy="1575316"/>
          </a:xfrm>
          <a:prstGeom prst="rect">
            <a:avLst/>
          </a:prstGeom>
        </p:spPr>
      </p:pic>
      <p:pic>
        <p:nvPicPr>
          <p:cNvPr id="47" name="Graphic 46" descr="A circle filled with diagonal lines">
            <a:extLst>
              <a:ext uri="{FF2B5EF4-FFF2-40B4-BE49-F238E27FC236}">
                <a16:creationId xmlns:a16="http://schemas.microsoft.com/office/drawing/2014/main" id="{375079BB-17CF-46A7-927E-4C3D5DBAF14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29003" t="11635" r="12363" b="52733"/>
          <a:stretch/>
        </p:blipFill>
        <p:spPr>
          <a:xfrm rot="5400000" flipV="1">
            <a:off x="7418609" y="503569"/>
            <a:ext cx="2228961" cy="1221821"/>
          </a:xfrm>
          <a:prstGeom prst="rect">
            <a:avLst/>
          </a:prstGeom>
        </p:spPr>
      </p:pic>
      <p:pic>
        <p:nvPicPr>
          <p:cNvPr id="29" name="Picture 28" descr="Logo, icon&#10;&#10;Description automatically generated">
            <a:extLst>
              <a:ext uri="{FF2B5EF4-FFF2-40B4-BE49-F238E27FC236}">
                <a16:creationId xmlns:a16="http://schemas.microsoft.com/office/drawing/2014/main" id="{9EFE57F0-215F-433C-8462-875563B99B3B}"/>
              </a:ext>
            </a:extLst>
          </p:cNvPr>
          <p:cNvPicPr>
            <a:picLocks noChangeAspect="1"/>
          </p:cNvPicPr>
          <p:nvPr userDrawn="1"/>
        </p:nvPicPr>
        <p:blipFill>
          <a:blip r:embed="rId8"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869790" y="4681357"/>
            <a:ext cx="514130" cy="528036"/>
          </a:xfrm>
          <a:prstGeom prst="rect">
            <a:avLst/>
          </a:prstGeom>
        </p:spPr>
      </p:pic>
      <p:pic>
        <p:nvPicPr>
          <p:cNvPr id="33" name="Picture 32" descr="Logo&#10;&#10;Description automatically generated">
            <a:extLst>
              <a:ext uri="{FF2B5EF4-FFF2-40B4-BE49-F238E27FC236}">
                <a16:creationId xmlns:a16="http://schemas.microsoft.com/office/drawing/2014/main" id="{576B91F5-7E74-439F-A1F9-518CFC6111D1}"/>
              </a:ext>
            </a:extLst>
          </p:cNvPr>
          <p:cNvPicPr>
            <a:picLocks noChangeAspect="1"/>
          </p:cNvPicPr>
          <p:nvPr userDrawn="1"/>
        </p:nvPicPr>
        <p:blipFill>
          <a:blip r:embed="rId9"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60786" y="3571102"/>
            <a:ext cx="514130" cy="528036"/>
          </a:xfrm>
          <a:prstGeom prst="rect">
            <a:avLst/>
          </a:prstGeom>
        </p:spPr>
      </p:pic>
      <p:pic>
        <p:nvPicPr>
          <p:cNvPr id="35" name="Picture 34" descr="Icon&#10;&#10;Description automatically generated">
            <a:extLst>
              <a:ext uri="{FF2B5EF4-FFF2-40B4-BE49-F238E27FC236}">
                <a16:creationId xmlns:a16="http://schemas.microsoft.com/office/drawing/2014/main" id="{E8F2C734-8FB6-4297-9DB4-D30771565670}"/>
              </a:ext>
            </a:extLst>
          </p:cNvPr>
          <p:cNvPicPr>
            <a:picLocks noChangeAspect="1"/>
          </p:cNvPicPr>
          <p:nvPr userDrawn="1"/>
        </p:nvPicPr>
        <p:blipFill>
          <a:blip r:embed="rId10"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60786" y="4681357"/>
            <a:ext cx="514130" cy="528036"/>
          </a:xfrm>
          <a:prstGeom prst="rect">
            <a:avLst/>
          </a:prstGeom>
        </p:spPr>
      </p:pic>
      <p:pic>
        <p:nvPicPr>
          <p:cNvPr id="37" name="Picture 36" descr="Icon&#10;&#10;Description automatically generated">
            <a:extLst>
              <a:ext uri="{FF2B5EF4-FFF2-40B4-BE49-F238E27FC236}">
                <a16:creationId xmlns:a16="http://schemas.microsoft.com/office/drawing/2014/main" id="{A0F92822-5C46-48AB-9801-EA008DC6F12C}"/>
              </a:ext>
            </a:extLst>
          </p:cNvPr>
          <p:cNvPicPr>
            <a:picLocks noChangeAspect="1"/>
          </p:cNvPicPr>
          <p:nvPr userDrawn="1"/>
        </p:nvPicPr>
        <p:blipFill>
          <a:blip r:embed="rId11"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850767" y="3565248"/>
            <a:ext cx="514130" cy="528036"/>
          </a:xfrm>
          <a:prstGeom prst="rect">
            <a:avLst/>
          </a:prstGeom>
        </p:spPr>
      </p:pic>
      <p:pic>
        <p:nvPicPr>
          <p:cNvPr id="39" name="Picture 38">
            <a:extLst>
              <a:ext uri="{FF2B5EF4-FFF2-40B4-BE49-F238E27FC236}">
                <a16:creationId xmlns:a16="http://schemas.microsoft.com/office/drawing/2014/main" id="{51F4659B-D38F-4CE1-80E3-AEC81E4D01A1}"/>
              </a:ext>
            </a:extLst>
          </p:cNvPr>
          <p:cNvPicPr>
            <a:picLocks noChangeAspect="1"/>
          </p:cNvPicPr>
          <p:nvPr userDrawn="1"/>
        </p:nvPicPr>
        <p:blipFill>
          <a:blip r:embed="rId12" cstate="hqprint">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3275646" y="2038173"/>
            <a:ext cx="1115538" cy="1145702"/>
          </a:xfrm>
          <a:prstGeom prst="rect">
            <a:avLst/>
          </a:prstGeom>
        </p:spPr>
      </p:pic>
      <p:sp>
        <p:nvSpPr>
          <p:cNvPr id="40" name="Title 39">
            <a:extLst>
              <a:ext uri="{FF2B5EF4-FFF2-40B4-BE49-F238E27FC236}">
                <a16:creationId xmlns:a16="http://schemas.microsoft.com/office/drawing/2014/main" id="{7057E90E-5502-496E-A452-2CF52D9DEEA8}"/>
              </a:ext>
            </a:extLst>
          </p:cNvPr>
          <p:cNvSpPr>
            <a:spLocks noGrp="1"/>
          </p:cNvSpPr>
          <p:nvPr>
            <p:ph type="title" hasCustomPrompt="1"/>
          </p:nvPr>
        </p:nvSpPr>
        <p:spPr>
          <a:xfrm>
            <a:off x="1745672" y="585652"/>
            <a:ext cx="5895110" cy="1105037"/>
          </a:xfrm>
        </p:spPr>
        <p:txBody>
          <a:bodyPr>
            <a:normAutofit/>
          </a:bodyPr>
          <a:lstStyle>
            <a:lvl1pPr>
              <a:defRPr sz="4050" b="1"/>
            </a:lvl1pPr>
          </a:lstStyle>
          <a:p>
            <a:r>
              <a:rPr lang="en-US" dirty="0"/>
              <a:t>Connect With Us!</a:t>
            </a:r>
          </a:p>
        </p:txBody>
      </p:sp>
      <p:sp>
        <p:nvSpPr>
          <p:cNvPr id="41" name="TextBox 40">
            <a:extLst>
              <a:ext uri="{FF2B5EF4-FFF2-40B4-BE49-F238E27FC236}">
                <a16:creationId xmlns:a16="http://schemas.microsoft.com/office/drawing/2014/main" id="{C9BFF8D3-6784-4E3E-9495-B2599E04154C}"/>
              </a:ext>
            </a:extLst>
          </p:cNvPr>
          <p:cNvSpPr txBox="1"/>
          <p:nvPr userDrawn="1"/>
        </p:nvSpPr>
        <p:spPr>
          <a:xfrm>
            <a:off x="2633746" y="3674125"/>
            <a:ext cx="2298804" cy="120032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mj-lt"/>
              </a:rPr>
              <a:t>@BureauIndEdu</a:t>
            </a:r>
          </a:p>
          <a:p>
            <a:endParaRPr lang="en-US" sz="1800" b="1" dirty="0">
              <a:latin typeface="+mj-lt"/>
            </a:endParaRPr>
          </a:p>
          <a:p>
            <a:endParaRPr lang="en-US" sz="1800" b="1" dirty="0">
              <a:latin typeface="+mj-lt"/>
            </a:endParaRPr>
          </a:p>
          <a:p>
            <a:r>
              <a:rPr lang="en-US" sz="1800" b="1" dirty="0">
                <a:latin typeface="+mj-lt"/>
              </a:rPr>
              <a:t>/</a:t>
            </a:r>
            <a:r>
              <a:rPr lang="en-US" sz="1800" b="1" dirty="0" err="1">
                <a:latin typeface="+mj-lt"/>
              </a:rPr>
              <a:t>BureauIndianEdu</a:t>
            </a:r>
            <a:endParaRPr lang="en-US" sz="1800" b="1" dirty="0">
              <a:latin typeface="+mj-lt"/>
            </a:endParaRPr>
          </a:p>
        </p:txBody>
      </p:sp>
      <p:sp>
        <p:nvSpPr>
          <p:cNvPr id="42" name="TextBox 41">
            <a:extLst>
              <a:ext uri="{FF2B5EF4-FFF2-40B4-BE49-F238E27FC236}">
                <a16:creationId xmlns:a16="http://schemas.microsoft.com/office/drawing/2014/main" id="{A1F244C2-E7BC-4C50-9AB4-106803BB8CDF}"/>
              </a:ext>
            </a:extLst>
          </p:cNvPr>
          <p:cNvSpPr txBox="1"/>
          <p:nvPr userDrawn="1"/>
        </p:nvSpPr>
        <p:spPr>
          <a:xfrm>
            <a:off x="5421572" y="3676270"/>
            <a:ext cx="3109952" cy="147732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mj-lt"/>
              </a:rPr>
              <a:t>@BureauofIndianEducation</a:t>
            </a:r>
          </a:p>
          <a:p>
            <a:endParaRPr lang="en-US" sz="1800" b="1" dirty="0">
              <a:latin typeface="+mj-lt"/>
            </a:endParaRPr>
          </a:p>
          <a:p>
            <a:endParaRPr lang="en-US" sz="1800" b="1" dirty="0">
              <a:latin typeface="+mj-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mj-lt"/>
              </a:rPr>
              <a:t>/</a:t>
            </a:r>
            <a:r>
              <a:rPr lang="en-US" sz="1800" b="1" dirty="0" err="1">
                <a:latin typeface="+mj-lt"/>
              </a:rPr>
              <a:t>BureauofIndianEducation</a:t>
            </a:r>
            <a:endParaRPr lang="en-US" sz="1800" b="1" dirty="0">
              <a:latin typeface="+mj-lt"/>
            </a:endParaRPr>
          </a:p>
          <a:p>
            <a:endParaRPr lang="en-US" sz="1800" b="1" dirty="0">
              <a:latin typeface="+mj-lt"/>
            </a:endParaRPr>
          </a:p>
        </p:txBody>
      </p:sp>
      <p:sp>
        <p:nvSpPr>
          <p:cNvPr id="44" name="TextBox 43">
            <a:extLst>
              <a:ext uri="{FF2B5EF4-FFF2-40B4-BE49-F238E27FC236}">
                <a16:creationId xmlns:a16="http://schemas.microsoft.com/office/drawing/2014/main" id="{BDD09183-3B0D-4FCC-9485-BD2AE1278D71}"/>
              </a:ext>
            </a:extLst>
          </p:cNvPr>
          <p:cNvSpPr txBox="1"/>
          <p:nvPr userDrawn="1"/>
        </p:nvSpPr>
        <p:spPr>
          <a:xfrm>
            <a:off x="4087972" y="2344371"/>
            <a:ext cx="1967345" cy="369332"/>
          </a:xfrm>
          <a:prstGeom prst="rect">
            <a:avLst/>
          </a:prstGeom>
          <a:noFill/>
        </p:spPr>
        <p:txBody>
          <a:bodyPr wrap="square">
            <a:spAutoFit/>
          </a:bodyPr>
          <a:lstStyle/>
          <a:p>
            <a:pPr algn="ctr"/>
            <a:r>
              <a:rPr lang="en-US" sz="1800" b="1" dirty="0">
                <a:latin typeface="+mj-lt"/>
                <a:hlinkClick r:id="rId13"/>
              </a:rPr>
              <a:t>www.bie.edu</a:t>
            </a:r>
            <a:endParaRPr lang="en-US" sz="1800" b="1" dirty="0">
              <a:latin typeface="+mj-lt"/>
            </a:endParaRPr>
          </a:p>
        </p:txBody>
      </p:sp>
      <p:cxnSp>
        <p:nvCxnSpPr>
          <p:cNvPr id="48" name="Straight Connector 47">
            <a:extLst>
              <a:ext uri="{FF2B5EF4-FFF2-40B4-BE49-F238E27FC236}">
                <a16:creationId xmlns:a16="http://schemas.microsoft.com/office/drawing/2014/main" id="{758E748B-619E-4CAC-B085-CBBAA607F83C}"/>
              </a:ext>
            </a:extLst>
          </p:cNvPr>
          <p:cNvCxnSpPr>
            <a:cxnSpLocks/>
          </p:cNvCxnSpPr>
          <p:nvPr userDrawn="1"/>
        </p:nvCxnSpPr>
        <p:spPr>
          <a:xfrm flipH="1">
            <a:off x="1252891" y="6166803"/>
            <a:ext cx="5060513"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F2B81C0-46CF-4CFF-BCE1-715224C52873}"/>
              </a:ext>
            </a:extLst>
          </p:cNvPr>
          <p:cNvSpPr/>
          <p:nvPr userDrawn="1"/>
        </p:nvSpPr>
        <p:spPr>
          <a:xfrm rot="20435240">
            <a:off x="390044" y="3432254"/>
            <a:ext cx="1839288" cy="3360324"/>
          </a:xfrm>
          <a:prstGeom prst="rect">
            <a:avLst/>
          </a:prstGeom>
          <a:blipFill>
            <a:blip r:embed="rId14"/>
            <a:stretch>
              <a:fillRect l="-1125" r="-11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spTree>
    <p:extLst>
      <p:ext uri="{BB962C8B-B14F-4D97-AF65-F5344CB8AC3E}">
        <p14:creationId xmlns:p14="http://schemas.microsoft.com/office/powerpoint/2010/main" val="168029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Presenter Page">
    <p:spTree>
      <p:nvGrpSpPr>
        <p:cNvPr id="1" name=""/>
        <p:cNvGrpSpPr/>
        <p:nvPr/>
      </p:nvGrpSpPr>
      <p:grpSpPr>
        <a:xfrm>
          <a:off x="0" y="0"/>
          <a:ext cx="0" cy="0"/>
          <a:chOff x="0" y="0"/>
          <a:chExt cx="0" cy="0"/>
        </a:xfrm>
      </p:grpSpPr>
      <p:pic>
        <p:nvPicPr>
          <p:cNvPr id="63" name="Graphic 62" descr="An organic corner shape">
            <a:extLst>
              <a:ext uri="{FF2B5EF4-FFF2-40B4-BE49-F238E27FC236}">
                <a16:creationId xmlns:a16="http://schemas.microsoft.com/office/drawing/2014/main" id="{C17D362D-3536-4F1A-B190-DE3722E5EEF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111968" y="2111967"/>
            <a:ext cx="6858003" cy="2634069"/>
          </a:xfrm>
          <a:prstGeom prst="rect">
            <a:avLst/>
          </a:prstGeom>
        </p:spPr>
      </p:pic>
      <p:pic>
        <p:nvPicPr>
          <p:cNvPr id="64" name="Graphic 63" descr="A square made of dots">
            <a:extLst>
              <a:ext uri="{FF2B5EF4-FFF2-40B4-BE49-F238E27FC236}">
                <a16:creationId xmlns:a16="http://schemas.microsoft.com/office/drawing/2014/main" id="{94B258D1-E93F-4313-A8F7-E00FA8E6B351}"/>
              </a:ext>
            </a:extLst>
          </p:cNvPr>
          <p:cNvPicPr>
            <a:picLocks noChangeAspect="1"/>
          </p:cNvPicPr>
          <p:nvPr userDrawn="1"/>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777" t="13758" r="30556" b="40300"/>
          <a:stretch/>
        </p:blipFill>
        <p:spPr>
          <a:xfrm rot="5400000">
            <a:off x="336887" y="143332"/>
            <a:ext cx="901541" cy="1575316"/>
          </a:xfrm>
          <a:prstGeom prst="rect">
            <a:avLst/>
          </a:prstGeom>
        </p:spPr>
      </p:pic>
      <p:sp>
        <p:nvSpPr>
          <p:cNvPr id="7" name="Picture Placeholder 6">
            <a:extLst>
              <a:ext uri="{FF2B5EF4-FFF2-40B4-BE49-F238E27FC236}">
                <a16:creationId xmlns:a16="http://schemas.microsoft.com/office/drawing/2014/main" id="{96388559-3CDE-4EF2-8D3C-469A4F3420C9}"/>
              </a:ext>
            </a:extLst>
          </p:cNvPr>
          <p:cNvSpPr>
            <a:spLocks noGrp="1"/>
          </p:cNvSpPr>
          <p:nvPr>
            <p:ph type="pic" sz="quarter" idx="10"/>
          </p:nvPr>
        </p:nvSpPr>
        <p:spPr>
          <a:xfrm>
            <a:off x="1690338" y="1933238"/>
            <a:ext cx="2743200" cy="2743200"/>
          </a:xfrm>
          <a:prstGeom prst="ellipse">
            <a:avLst/>
          </a:prstGeom>
          <a:blipFill>
            <a:blip r:embed="rId6"/>
            <a:stretch>
              <a:fillRect l="-1733" t="-4791" r="-4532" b="-12623"/>
            </a:stretch>
          </a:blipFill>
          <a:ln w="57150">
            <a:solidFill>
              <a:schemeClr val="tx2"/>
            </a:solidFill>
          </a:ln>
        </p:spPr>
        <p:txBody>
          <a:bodyPr>
            <a:normAutofit/>
          </a:bodyPr>
          <a:lstStyle>
            <a:lvl1pPr>
              <a:defRPr sz="1050"/>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E9B06C60-37B6-43A0-B3AE-53178614A3E1}"/>
              </a:ext>
            </a:extLst>
          </p:cNvPr>
          <p:cNvSpPr>
            <a:spLocks noGrp="1"/>
          </p:cNvSpPr>
          <p:nvPr>
            <p:ph type="body" sz="quarter" idx="11" hasCustomPrompt="1"/>
          </p:nvPr>
        </p:nvSpPr>
        <p:spPr>
          <a:xfrm>
            <a:off x="1697127" y="4822615"/>
            <a:ext cx="2634069" cy="403539"/>
          </a:xfrm>
        </p:spPr>
        <p:txBody>
          <a:bodyPr>
            <a:normAutofit/>
          </a:bodyPr>
          <a:lstStyle>
            <a:lvl2pPr marL="0" indent="0" algn="ctr">
              <a:buNone/>
              <a:defRPr sz="1800"/>
            </a:lvl2pPr>
          </a:lstStyle>
          <a:p>
            <a:pPr lvl="1"/>
            <a:r>
              <a:rPr lang="en-US" dirty="0"/>
              <a:t>Name of Presenter</a:t>
            </a:r>
          </a:p>
        </p:txBody>
      </p:sp>
      <p:sp>
        <p:nvSpPr>
          <p:cNvPr id="11" name="Text Placeholder 10">
            <a:extLst>
              <a:ext uri="{FF2B5EF4-FFF2-40B4-BE49-F238E27FC236}">
                <a16:creationId xmlns:a16="http://schemas.microsoft.com/office/drawing/2014/main" id="{D56F6923-9B36-455B-A2B8-BCE629A69430}"/>
              </a:ext>
            </a:extLst>
          </p:cNvPr>
          <p:cNvSpPr>
            <a:spLocks noGrp="1"/>
          </p:cNvSpPr>
          <p:nvPr>
            <p:ph type="body" sz="quarter" idx="12" hasCustomPrompt="1"/>
          </p:nvPr>
        </p:nvSpPr>
        <p:spPr>
          <a:xfrm>
            <a:off x="1697127" y="5324792"/>
            <a:ext cx="2634069" cy="799085"/>
          </a:xfrm>
        </p:spPr>
        <p:txBody>
          <a:bodyPr>
            <a:normAutofit/>
          </a:bodyPr>
          <a:lstStyle>
            <a:lvl4pPr marL="0" indent="0" algn="ctr">
              <a:buNone/>
              <a:defRPr sz="1500"/>
            </a:lvl4pPr>
          </a:lstStyle>
          <a:p>
            <a:pPr lvl="3"/>
            <a:r>
              <a:rPr lang="en-US" dirty="0"/>
              <a:t>Title/Department</a:t>
            </a:r>
          </a:p>
        </p:txBody>
      </p:sp>
      <p:sp>
        <p:nvSpPr>
          <p:cNvPr id="31" name="Title 30">
            <a:extLst>
              <a:ext uri="{FF2B5EF4-FFF2-40B4-BE49-F238E27FC236}">
                <a16:creationId xmlns:a16="http://schemas.microsoft.com/office/drawing/2014/main" id="{8E1C6F62-3B8A-401C-964D-A5C681232BF9}"/>
              </a:ext>
            </a:extLst>
          </p:cNvPr>
          <p:cNvSpPr>
            <a:spLocks noGrp="1"/>
          </p:cNvSpPr>
          <p:nvPr>
            <p:ph type="title" hasCustomPrompt="1"/>
          </p:nvPr>
        </p:nvSpPr>
        <p:spPr>
          <a:xfrm>
            <a:off x="1823014" y="585652"/>
            <a:ext cx="5617589" cy="1105037"/>
          </a:xfrm>
        </p:spPr>
        <p:txBody>
          <a:bodyPr/>
          <a:lstStyle>
            <a:lvl1pPr>
              <a:defRPr/>
            </a:lvl1pPr>
          </a:lstStyle>
          <a:p>
            <a:r>
              <a:rPr lang="en-US" dirty="0"/>
              <a:t>Meet our Team</a:t>
            </a:r>
          </a:p>
        </p:txBody>
      </p:sp>
      <p:cxnSp>
        <p:nvCxnSpPr>
          <p:cNvPr id="42" name="Straight Connector 41">
            <a:extLst>
              <a:ext uri="{FF2B5EF4-FFF2-40B4-BE49-F238E27FC236}">
                <a16:creationId xmlns:a16="http://schemas.microsoft.com/office/drawing/2014/main" id="{C6EF294C-8954-4FA1-994F-76CD30BA880C}"/>
              </a:ext>
            </a:extLst>
          </p:cNvPr>
          <p:cNvCxnSpPr>
            <a:cxnSpLocks/>
          </p:cNvCxnSpPr>
          <p:nvPr userDrawn="1"/>
        </p:nvCxnSpPr>
        <p:spPr>
          <a:xfrm>
            <a:off x="5936813" y="7793008"/>
            <a:ext cx="37406" cy="1"/>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Picture Placeholder 6">
            <a:extLst>
              <a:ext uri="{FF2B5EF4-FFF2-40B4-BE49-F238E27FC236}">
                <a16:creationId xmlns:a16="http://schemas.microsoft.com/office/drawing/2014/main" id="{1062A3C7-C36C-4628-8565-B0A7BC9F17D3}"/>
              </a:ext>
            </a:extLst>
          </p:cNvPr>
          <p:cNvSpPr>
            <a:spLocks noGrp="1"/>
          </p:cNvSpPr>
          <p:nvPr>
            <p:ph type="pic" sz="quarter" idx="13"/>
          </p:nvPr>
        </p:nvSpPr>
        <p:spPr>
          <a:xfrm>
            <a:off x="4910562" y="1933238"/>
            <a:ext cx="2743200" cy="2743200"/>
          </a:xfrm>
          <a:prstGeom prst="ellipse">
            <a:avLst/>
          </a:prstGeom>
          <a:blipFill>
            <a:blip r:embed="rId6"/>
            <a:stretch>
              <a:fillRect l="-1733" t="-4791" r="-4532" b="-12623"/>
            </a:stretch>
          </a:blipFill>
          <a:ln w="57150">
            <a:solidFill>
              <a:schemeClr val="tx2"/>
            </a:solidFill>
          </a:ln>
        </p:spPr>
        <p:txBody>
          <a:bodyPr>
            <a:normAutofit/>
          </a:bodyPr>
          <a:lstStyle>
            <a:lvl1pPr>
              <a:defRPr sz="1050"/>
            </a:lvl1pPr>
          </a:lstStyle>
          <a:p>
            <a:r>
              <a:rPr lang="en-US"/>
              <a:t>Click icon to add picture</a:t>
            </a:r>
            <a:endParaRPr lang="en-US" dirty="0"/>
          </a:p>
        </p:txBody>
      </p:sp>
      <p:sp>
        <p:nvSpPr>
          <p:cNvPr id="49" name="Text Placeholder 8">
            <a:extLst>
              <a:ext uri="{FF2B5EF4-FFF2-40B4-BE49-F238E27FC236}">
                <a16:creationId xmlns:a16="http://schemas.microsoft.com/office/drawing/2014/main" id="{4F5B4A46-EC08-4014-8474-56C1F6259662}"/>
              </a:ext>
            </a:extLst>
          </p:cNvPr>
          <p:cNvSpPr>
            <a:spLocks noGrp="1"/>
          </p:cNvSpPr>
          <p:nvPr>
            <p:ph type="body" sz="quarter" idx="14" hasCustomPrompt="1"/>
          </p:nvPr>
        </p:nvSpPr>
        <p:spPr>
          <a:xfrm>
            <a:off x="4917351" y="4822615"/>
            <a:ext cx="2634069" cy="403539"/>
          </a:xfrm>
        </p:spPr>
        <p:txBody>
          <a:bodyPr>
            <a:normAutofit/>
          </a:bodyPr>
          <a:lstStyle>
            <a:lvl2pPr marL="0" indent="0" algn="ctr">
              <a:buNone/>
              <a:defRPr sz="1800"/>
            </a:lvl2pPr>
          </a:lstStyle>
          <a:p>
            <a:pPr lvl="1"/>
            <a:r>
              <a:rPr lang="en-US" dirty="0"/>
              <a:t>Name of Presenter</a:t>
            </a:r>
          </a:p>
        </p:txBody>
      </p:sp>
      <p:sp>
        <p:nvSpPr>
          <p:cNvPr id="50" name="Text Placeholder 10">
            <a:extLst>
              <a:ext uri="{FF2B5EF4-FFF2-40B4-BE49-F238E27FC236}">
                <a16:creationId xmlns:a16="http://schemas.microsoft.com/office/drawing/2014/main" id="{8A89C8B6-E9F4-4764-9748-224B3E502979}"/>
              </a:ext>
            </a:extLst>
          </p:cNvPr>
          <p:cNvSpPr>
            <a:spLocks noGrp="1"/>
          </p:cNvSpPr>
          <p:nvPr>
            <p:ph type="body" sz="quarter" idx="15" hasCustomPrompt="1"/>
          </p:nvPr>
        </p:nvSpPr>
        <p:spPr>
          <a:xfrm>
            <a:off x="4917351" y="5324792"/>
            <a:ext cx="2634069" cy="799085"/>
          </a:xfrm>
        </p:spPr>
        <p:txBody>
          <a:bodyPr>
            <a:normAutofit/>
          </a:bodyPr>
          <a:lstStyle>
            <a:lvl4pPr marL="0" indent="0" algn="ctr">
              <a:buNone/>
              <a:defRPr sz="1500"/>
            </a:lvl4pPr>
          </a:lstStyle>
          <a:p>
            <a:pPr lvl="3"/>
            <a:r>
              <a:rPr lang="en-US" dirty="0"/>
              <a:t>Title/Department</a:t>
            </a:r>
          </a:p>
        </p:txBody>
      </p:sp>
      <p:grpSp>
        <p:nvGrpSpPr>
          <p:cNvPr id="20" name="Group 19">
            <a:extLst>
              <a:ext uri="{FF2B5EF4-FFF2-40B4-BE49-F238E27FC236}">
                <a16:creationId xmlns:a16="http://schemas.microsoft.com/office/drawing/2014/main" id="{16AAA7DF-6138-4B93-A39D-3703558EF292}"/>
              </a:ext>
            </a:extLst>
          </p:cNvPr>
          <p:cNvGrpSpPr/>
          <p:nvPr userDrawn="1"/>
        </p:nvGrpSpPr>
        <p:grpSpPr>
          <a:xfrm rot="16200000">
            <a:off x="7887278" y="962694"/>
            <a:ext cx="1893020" cy="636879"/>
            <a:chOff x="9177476" y="5772727"/>
            <a:chExt cx="2584807" cy="869620"/>
          </a:xfrm>
          <a:solidFill>
            <a:schemeClr val="tx2"/>
          </a:solidFill>
        </p:grpSpPr>
        <p:sp>
          <p:nvSpPr>
            <p:cNvPr id="21" name="Rectangle 20">
              <a:extLst>
                <a:ext uri="{FF2B5EF4-FFF2-40B4-BE49-F238E27FC236}">
                  <a16:creationId xmlns:a16="http://schemas.microsoft.com/office/drawing/2014/main" id="{D4B75997-CB5D-4286-83E4-802A3C21DD1C}"/>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E500683-0B3C-4167-9B62-AC9DEB00E03D}"/>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3745BBF-5F56-4E98-9095-4701904AB222}"/>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99FBAEB-183C-4516-B10A-7FF58B273E11}"/>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74A1D9F-DD37-463B-9E15-0BF53B0E8EFB}"/>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0F6A612-B85C-4450-8D42-157E4F4E6B8D}"/>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DB71A1-F139-4B63-BFAF-513FC082E705}"/>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4995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act Information">
    <p:spTree>
      <p:nvGrpSpPr>
        <p:cNvPr id="1" name=""/>
        <p:cNvGrpSpPr/>
        <p:nvPr/>
      </p:nvGrpSpPr>
      <p:grpSpPr>
        <a:xfrm>
          <a:off x="0" y="0"/>
          <a:ext cx="0" cy="0"/>
          <a:chOff x="0" y="0"/>
          <a:chExt cx="0" cy="0"/>
        </a:xfrm>
      </p:grpSpPr>
      <p:pic>
        <p:nvPicPr>
          <p:cNvPr id="39" name="Graphic 38" descr="An organic corner shape">
            <a:extLst>
              <a:ext uri="{FF2B5EF4-FFF2-40B4-BE49-F238E27FC236}">
                <a16:creationId xmlns:a16="http://schemas.microsoft.com/office/drawing/2014/main" id="{2C099816-6786-4536-8B20-B7D4BD1AC52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7415" r="11642"/>
          <a:stretch/>
        </p:blipFill>
        <p:spPr>
          <a:xfrm>
            <a:off x="-7635" y="4453838"/>
            <a:ext cx="3029798" cy="2404162"/>
          </a:xfrm>
          <a:prstGeom prst="rect">
            <a:avLst/>
          </a:prstGeom>
        </p:spPr>
      </p:pic>
      <p:pic>
        <p:nvPicPr>
          <p:cNvPr id="40" name="Graphic 39" descr="A circle filled with diagonal lines">
            <a:extLst>
              <a:ext uri="{FF2B5EF4-FFF2-40B4-BE49-F238E27FC236}">
                <a16:creationId xmlns:a16="http://schemas.microsoft.com/office/drawing/2014/main" id="{FC156FF0-03E7-49B2-8A0D-E033B885C2E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10950"/>
          <a:stretch/>
        </p:blipFill>
        <p:spPr>
          <a:xfrm>
            <a:off x="-7635" y="3318626"/>
            <a:ext cx="984182" cy="3539374"/>
          </a:xfrm>
          <a:prstGeom prst="rect">
            <a:avLst/>
          </a:prstGeom>
        </p:spPr>
      </p:pic>
      <p:cxnSp>
        <p:nvCxnSpPr>
          <p:cNvPr id="41" name="Straight Connector 40">
            <a:extLst>
              <a:ext uri="{FF2B5EF4-FFF2-40B4-BE49-F238E27FC236}">
                <a16:creationId xmlns:a16="http://schemas.microsoft.com/office/drawing/2014/main" id="{7051ADDC-8D90-443F-8D31-F60D3B82F805}"/>
              </a:ext>
            </a:extLst>
          </p:cNvPr>
          <p:cNvCxnSpPr>
            <a:cxnSpLocks/>
          </p:cNvCxnSpPr>
          <p:nvPr userDrawn="1"/>
        </p:nvCxnSpPr>
        <p:spPr>
          <a:xfrm flipH="1">
            <a:off x="876300" y="6176963"/>
            <a:ext cx="5060513"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2" name="Graphic 41" descr="A square made of dots">
            <a:extLst>
              <a:ext uri="{FF2B5EF4-FFF2-40B4-BE49-F238E27FC236}">
                <a16:creationId xmlns:a16="http://schemas.microsoft.com/office/drawing/2014/main" id="{BCDC0D97-A40D-4C2E-82EF-CE05392A7DD5}"/>
              </a:ext>
            </a:extLst>
          </p:cNvPr>
          <p:cNvPicPr>
            <a:picLocks noChangeAspect="1"/>
          </p:cNvPicPr>
          <p:nvPr userDrawn="1"/>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332" t="46819" r="40223" b="13693"/>
          <a:stretch/>
        </p:blipFill>
        <p:spPr>
          <a:xfrm>
            <a:off x="7551420" y="-1"/>
            <a:ext cx="1592580" cy="1805375"/>
          </a:xfrm>
          <a:prstGeom prst="rect">
            <a:avLst/>
          </a:prstGeom>
        </p:spPr>
      </p:pic>
      <p:grpSp>
        <p:nvGrpSpPr>
          <p:cNvPr id="43" name="Group 42">
            <a:extLst>
              <a:ext uri="{FF2B5EF4-FFF2-40B4-BE49-F238E27FC236}">
                <a16:creationId xmlns:a16="http://schemas.microsoft.com/office/drawing/2014/main" id="{263C4D6A-3085-4A68-944B-95D81A58361D}"/>
              </a:ext>
            </a:extLst>
          </p:cNvPr>
          <p:cNvGrpSpPr/>
          <p:nvPr userDrawn="1"/>
        </p:nvGrpSpPr>
        <p:grpSpPr>
          <a:xfrm rot="16200000">
            <a:off x="7528971" y="1290509"/>
            <a:ext cx="2584807" cy="652215"/>
            <a:chOff x="9177476" y="5772727"/>
            <a:chExt cx="2584807" cy="869620"/>
          </a:xfrm>
          <a:solidFill>
            <a:schemeClr val="accent4">
              <a:lumMod val="50000"/>
            </a:schemeClr>
          </a:solidFill>
        </p:grpSpPr>
        <p:sp>
          <p:nvSpPr>
            <p:cNvPr id="44" name="Rectangle 43">
              <a:extLst>
                <a:ext uri="{FF2B5EF4-FFF2-40B4-BE49-F238E27FC236}">
                  <a16:creationId xmlns:a16="http://schemas.microsoft.com/office/drawing/2014/main" id="{7EFCFB12-8D88-46D7-810F-B693A6E220F2}"/>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5" name="Rectangle 44">
              <a:extLst>
                <a:ext uri="{FF2B5EF4-FFF2-40B4-BE49-F238E27FC236}">
                  <a16:creationId xmlns:a16="http://schemas.microsoft.com/office/drawing/2014/main" id="{E509E222-1145-4D91-A4F9-655E2D280FC9}"/>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6" name="Rectangle 45">
              <a:extLst>
                <a:ext uri="{FF2B5EF4-FFF2-40B4-BE49-F238E27FC236}">
                  <a16:creationId xmlns:a16="http://schemas.microsoft.com/office/drawing/2014/main" id="{4946D3F0-7FC1-4233-BD25-950846A649C1}"/>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a:extLst>
                <a:ext uri="{FF2B5EF4-FFF2-40B4-BE49-F238E27FC236}">
                  <a16:creationId xmlns:a16="http://schemas.microsoft.com/office/drawing/2014/main" id="{BE8329E6-7DE7-446B-A117-325DAB50BDBF}"/>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8" name="Rectangle 47">
              <a:extLst>
                <a:ext uri="{FF2B5EF4-FFF2-40B4-BE49-F238E27FC236}">
                  <a16:creationId xmlns:a16="http://schemas.microsoft.com/office/drawing/2014/main" id="{970C85E8-6952-4A15-962C-DF1C989EFE08}"/>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a:extLst>
                <a:ext uri="{FF2B5EF4-FFF2-40B4-BE49-F238E27FC236}">
                  <a16:creationId xmlns:a16="http://schemas.microsoft.com/office/drawing/2014/main" id="{0D738538-71FB-4E73-99A1-E2802E707ECB}"/>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a:extLst>
                <a:ext uri="{FF2B5EF4-FFF2-40B4-BE49-F238E27FC236}">
                  <a16:creationId xmlns:a16="http://schemas.microsoft.com/office/drawing/2014/main" id="{8CECC421-7DD4-41FB-9DE2-6EEED220B1D2}"/>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1" name="Graphic 10" descr="Customer review with solid fill">
            <a:extLst>
              <a:ext uri="{FF2B5EF4-FFF2-40B4-BE49-F238E27FC236}">
                <a16:creationId xmlns:a16="http://schemas.microsoft.com/office/drawing/2014/main" id="{149B2C69-65D6-44A3-98A6-D2FBDF1A9B0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86741" y="3632199"/>
            <a:ext cx="2498685" cy="2860675"/>
          </a:xfrm>
          <a:prstGeom prst="rect">
            <a:avLst/>
          </a:prstGeom>
        </p:spPr>
      </p:pic>
      <p:sp>
        <p:nvSpPr>
          <p:cNvPr id="2" name="Title 1">
            <a:extLst>
              <a:ext uri="{FF2B5EF4-FFF2-40B4-BE49-F238E27FC236}">
                <a16:creationId xmlns:a16="http://schemas.microsoft.com/office/drawing/2014/main" id="{5C1A2026-B319-4345-99C3-5A91C49FD4DF}"/>
              </a:ext>
            </a:extLst>
          </p:cNvPr>
          <p:cNvSpPr>
            <a:spLocks noGrp="1"/>
          </p:cNvSpPr>
          <p:nvPr>
            <p:ph type="title" hasCustomPrompt="1"/>
          </p:nvPr>
        </p:nvSpPr>
        <p:spPr>
          <a:xfrm>
            <a:off x="629841" y="365126"/>
            <a:ext cx="6788229" cy="1325563"/>
          </a:xfrm>
        </p:spPr>
        <p:txBody>
          <a:bodyPr/>
          <a:lstStyle>
            <a:lvl1pPr>
              <a:defRPr b="1"/>
            </a:lvl1pPr>
          </a:lstStyle>
          <a:p>
            <a:r>
              <a:rPr lang="en-US" dirty="0"/>
              <a:t>Contact Information</a:t>
            </a:r>
          </a:p>
        </p:txBody>
      </p:sp>
      <p:sp>
        <p:nvSpPr>
          <p:cNvPr id="3" name="Text Placeholder 2">
            <a:extLst>
              <a:ext uri="{FF2B5EF4-FFF2-40B4-BE49-F238E27FC236}">
                <a16:creationId xmlns:a16="http://schemas.microsoft.com/office/drawing/2014/main" id="{FE7A0E75-00F3-4A54-AC5F-5DA96A153259}"/>
              </a:ext>
            </a:extLst>
          </p:cNvPr>
          <p:cNvSpPr>
            <a:spLocks noGrp="1"/>
          </p:cNvSpPr>
          <p:nvPr>
            <p:ph type="body" idx="1" hasCustomPrompt="1"/>
          </p:nvPr>
        </p:nvSpPr>
        <p:spPr>
          <a:xfrm>
            <a:off x="1061803" y="1879599"/>
            <a:ext cx="3449653" cy="621101"/>
          </a:xfrm>
        </p:spPr>
        <p:txBody>
          <a:bodyPr anchor="b"/>
          <a:lstStyle>
            <a:lvl1pPr marL="0" indent="0">
              <a:buNone/>
              <a:defRPr sz="1800" b="1">
                <a:solidFill>
                  <a:schemeClr val="tx2">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Please Submit Comments To:</a:t>
            </a:r>
          </a:p>
        </p:txBody>
      </p:sp>
      <p:sp>
        <p:nvSpPr>
          <p:cNvPr id="5" name="Text Placeholder 4">
            <a:extLst>
              <a:ext uri="{FF2B5EF4-FFF2-40B4-BE49-F238E27FC236}">
                <a16:creationId xmlns:a16="http://schemas.microsoft.com/office/drawing/2014/main" id="{51841DE0-C31D-4561-9095-DF5AB072C4DC}"/>
              </a:ext>
            </a:extLst>
          </p:cNvPr>
          <p:cNvSpPr>
            <a:spLocks noGrp="1"/>
          </p:cNvSpPr>
          <p:nvPr>
            <p:ph type="body" sz="quarter" idx="3" hasCustomPrompt="1"/>
          </p:nvPr>
        </p:nvSpPr>
        <p:spPr>
          <a:xfrm>
            <a:off x="4783146" y="1870074"/>
            <a:ext cx="3449653" cy="621101"/>
          </a:xfrm>
        </p:spPr>
        <p:txBody>
          <a:bodyPr anchor="b"/>
          <a:lstStyle>
            <a:lvl1pPr marL="0" indent="0">
              <a:buNone/>
              <a:defRPr sz="1800" b="1">
                <a:solidFill>
                  <a:schemeClr val="tx2">
                    <a:lumMod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For Further Information Contact:</a:t>
            </a:r>
          </a:p>
        </p:txBody>
      </p:sp>
      <p:sp>
        <p:nvSpPr>
          <p:cNvPr id="34" name="Content Placeholder 3">
            <a:extLst>
              <a:ext uri="{FF2B5EF4-FFF2-40B4-BE49-F238E27FC236}">
                <a16:creationId xmlns:a16="http://schemas.microsoft.com/office/drawing/2014/main" id="{828B7A96-C9C1-4448-A1CC-FC4F4FDADA28}"/>
              </a:ext>
            </a:extLst>
          </p:cNvPr>
          <p:cNvSpPr>
            <a:spLocks noGrp="1"/>
          </p:cNvSpPr>
          <p:nvPr>
            <p:ph sz="half" idx="2" hasCustomPrompt="1"/>
          </p:nvPr>
        </p:nvSpPr>
        <p:spPr>
          <a:xfrm>
            <a:off x="4783147" y="2670562"/>
            <a:ext cx="3440430" cy="3231743"/>
          </a:xfrm>
        </p:spPr>
        <p:txBody>
          <a:bodyPr>
            <a:normAutofit/>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35" name="Content Placeholder 3">
            <a:extLst>
              <a:ext uri="{FF2B5EF4-FFF2-40B4-BE49-F238E27FC236}">
                <a16:creationId xmlns:a16="http://schemas.microsoft.com/office/drawing/2014/main" id="{244FBF8B-A1B8-4CC5-9DA4-D9A26BF94AC5}"/>
              </a:ext>
            </a:extLst>
          </p:cNvPr>
          <p:cNvSpPr>
            <a:spLocks noGrp="1"/>
          </p:cNvSpPr>
          <p:nvPr>
            <p:ph sz="half" idx="13" hasCustomPrompt="1"/>
          </p:nvPr>
        </p:nvSpPr>
        <p:spPr>
          <a:xfrm>
            <a:off x="1071026" y="2657443"/>
            <a:ext cx="3440430" cy="3220088"/>
          </a:xfrm>
        </p:spPr>
        <p:txBody>
          <a:bodyPr>
            <a:normAutofit/>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36" name="Date Placeholder 35">
            <a:extLst>
              <a:ext uri="{FF2B5EF4-FFF2-40B4-BE49-F238E27FC236}">
                <a16:creationId xmlns:a16="http://schemas.microsoft.com/office/drawing/2014/main" id="{87DB8E0F-E4CD-4A08-AF4A-E7BCE72C8410}"/>
              </a:ext>
            </a:extLst>
          </p:cNvPr>
          <p:cNvSpPr>
            <a:spLocks noGrp="1"/>
          </p:cNvSpPr>
          <p:nvPr>
            <p:ph type="dt" sz="half" idx="14"/>
          </p:nvPr>
        </p:nvSpPr>
        <p:spPr/>
        <p:txBody>
          <a:bodyPr/>
          <a:lstStyle/>
          <a:p>
            <a:fld id="{9E7F3E95-5449-464B-9A17-EBCF3AFEBB5B}" type="datetimeFigureOut">
              <a:rPr lang="en-US" smtClean="0"/>
              <a:pPr/>
              <a:t>12/6/2024</a:t>
            </a:fld>
            <a:endParaRPr lang="en-US" dirty="0"/>
          </a:p>
        </p:txBody>
      </p:sp>
      <p:sp>
        <p:nvSpPr>
          <p:cNvPr id="37" name="Footer Placeholder 36">
            <a:extLst>
              <a:ext uri="{FF2B5EF4-FFF2-40B4-BE49-F238E27FC236}">
                <a16:creationId xmlns:a16="http://schemas.microsoft.com/office/drawing/2014/main" id="{C111E237-987F-4611-B8EE-B8901F9E16F7}"/>
              </a:ext>
            </a:extLst>
          </p:cNvPr>
          <p:cNvSpPr>
            <a:spLocks noGrp="1"/>
          </p:cNvSpPr>
          <p:nvPr>
            <p:ph type="ftr" sz="quarter" idx="15"/>
          </p:nvPr>
        </p:nvSpPr>
        <p:spPr/>
        <p:txBody>
          <a:bodyPr/>
          <a:lstStyle/>
          <a:p>
            <a:endParaRPr lang="en-US" dirty="0"/>
          </a:p>
        </p:txBody>
      </p:sp>
      <p:sp>
        <p:nvSpPr>
          <p:cNvPr id="38" name="Slide Number Placeholder 37">
            <a:extLst>
              <a:ext uri="{FF2B5EF4-FFF2-40B4-BE49-F238E27FC236}">
                <a16:creationId xmlns:a16="http://schemas.microsoft.com/office/drawing/2014/main" id="{973A9DBC-DB91-44EF-B0A4-E108604642F2}"/>
              </a:ext>
            </a:extLst>
          </p:cNvPr>
          <p:cNvSpPr>
            <a:spLocks noGrp="1"/>
          </p:cNvSpPr>
          <p:nvPr>
            <p:ph type="sldNum" sz="quarter" idx="16"/>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3524858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8BF7-B745-4C54-B15B-B1FF506701EC}"/>
              </a:ext>
            </a:extLst>
          </p:cNvPr>
          <p:cNvSpPr>
            <a:spLocks noGrp="1"/>
          </p:cNvSpPr>
          <p:nvPr>
            <p:ph type="title" hasCustomPrompt="1"/>
          </p:nvPr>
        </p:nvSpPr>
        <p:spPr>
          <a:xfrm>
            <a:off x="1" y="-1232989"/>
            <a:ext cx="6811952" cy="1105037"/>
          </a:xfrm>
        </p:spPr>
        <p:txBody>
          <a:bodyPr/>
          <a:lstStyle>
            <a:lvl1pPr>
              <a:defRPr/>
            </a:lvl1pPr>
          </a:lstStyle>
          <a:p>
            <a:r>
              <a:rPr lang="en-US" dirty="0"/>
              <a:t>Thank You (Hidden)</a:t>
            </a:r>
          </a:p>
        </p:txBody>
      </p:sp>
      <p:pic>
        <p:nvPicPr>
          <p:cNvPr id="26" name="Picture 25" descr="Text&#10;&#10;Description automatically generated">
            <a:extLst>
              <a:ext uri="{FF2B5EF4-FFF2-40B4-BE49-F238E27FC236}">
                <a16:creationId xmlns:a16="http://schemas.microsoft.com/office/drawing/2014/main" id="{819A420E-241A-4CF1-84F6-234E22FD69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9921" y="1243966"/>
            <a:ext cx="6899746" cy="4370068"/>
          </a:xfrm>
          <a:prstGeom prst="rect">
            <a:avLst/>
          </a:prstGeom>
        </p:spPr>
      </p:pic>
    </p:spTree>
    <p:extLst>
      <p:ext uri="{BB962C8B-B14F-4D97-AF65-F5344CB8AC3E}">
        <p14:creationId xmlns:p14="http://schemas.microsoft.com/office/powerpoint/2010/main" val="388515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m Page">
    <p:spTree>
      <p:nvGrpSpPr>
        <p:cNvPr id="1" name=""/>
        <p:cNvGrpSpPr/>
        <p:nvPr/>
      </p:nvGrpSpPr>
      <p:grpSpPr>
        <a:xfrm>
          <a:off x="0" y="0"/>
          <a:ext cx="0" cy="0"/>
          <a:chOff x="0" y="0"/>
          <a:chExt cx="0" cy="0"/>
        </a:xfrm>
      </p:grpSpPr>
      <p:pic>
        <p:nvPicPr>
          <p:cNvPr id="52" name="Graphic 51" descr="A circle filled with diagonal lines">
            <a:extLst>
              <a:ext uri="{FF2B5EF4-FFF2-40B4-BE49-F238E27FC236}">
                <a16:creationId xmlns:a16="http://schemas.microsoft.com/office/drawing/2014/main" id="{D0C4A9C5-740F-477D-B479-F8231C828C6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8934" t="11636" r="12364" b="10950"/>
          <a:stretch/>
        </p:blipFill>
        <p:spPr>
          <a:xfrm>
            <a:off x="-7635" y="3644306"/>
            <a:ext cx="984182" cy="3213694"/>
          </a:xfrm>
          <a:prstGeom prst="rect">
            <a:avLst/>
          </a:prstGeom>
        </p:spPr>
      </p:pic>
      <p:sp>
        <p:nvSpPr>
          <p:cNvPr id="7" name="Picture Placeholder 6">
            <a:extLst>
              <a:ext uri="{FF2B5EF4-FFF2-40B4-BE49-F238E27FC236}">
                <a16:creationId xmlns:a16="http://schemas.microsoft.com/office/drawing/2014/main" id="{96388559-3CDE-4EF2-8D3C-469A4F3420C9}"/>
              </a:ext>
            </a:extLst>
          </p:cNvPr>
          <p:cNvSpPr>
            <a:spLocks noGrp="1"/>
          </p:cNvSpPr>
          <p:nvPr>
            <p:ph type="pic" sz="quarter" idx="10"/>
          </p:nvPr>
        </p:nvSpPr>
        <p:spPr>
          <a:xfrm>
            <a:off x="629782" y="1908720"/>
            <a:ext cx="979931" cy="1304975"/>
          </a:xfrm>
          <a:prstGeom prst="ellipse">
            <a:avLst/>
          </a:prstGeom>
          <a:blipFill>
            <a:blip r:embed="rId4"/>
            <a:stretch>
              <a:fillRect l="-1733" t="-4791" r="-4532" b="-12623"/>
            </a:stretch>
          </a:blipFill>
          <a:ln w="57150">
            <a:solidFill>
              <a:schemeClr val="tx2"/>
            </a:solidFill>
          </a:ln>
        </p:spPr>
        <p:txBody>
          <a:bodyPr>
            <a:normAutofit/>
          </a:bodyPr>
          <a:lstStyle>
            <a:lvl1pPr>
              <a:defRPr sz="1050"/>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E9B06C60-37B6-43A0-B3AE-53178614A3E1}"/>
              </a:ext>
            </a:extLst>
          </p:cNvPr>
          <p:cNvSpPr>
            <a:spLocks noGrp="1"/>
          </p:cNvSpPr>
          <p:nvPr>
            <p:ph type="body" sz="quarter" idx="11" hasCustomPrompt="1"/>
          </p:nvPr>
        </p:nvSpPr>
        <p:spPr>
          <a:xfrm>
            <a:off x="1837076" y="1908721"/>
            <a:ext cx="2634069" cy="403539"/>
          </a:xfrm>
        </p:spPr>
        <p:txBody>
          <a:bodyPr>
            <a:normAutofit/>
          </a:bodyPr>
          <a:lstStyle>
            <a:lvl2pPr marL="0" indent="0">
              <a:buNone/>
              <a:defRPr sz="1800"/>
            </a:lvl2pPr>
          </a:lstStyle>
          <a:p>
            <a:pPr lvl="1"/>
            <a:r>
              <a:rPr lang="en-US" dirty="0"/>
              <a:t>Name of Presenter</a:t>
            </a:r>
          </a:p>
        </p:txBody>
      </p:sp>
      <p:sp>
        <p:nvSpPr>
          <p:cNvPr id="11" name="Text Placeholder 10">
            <a:extLst>
              <a:ext uri="{FF2B5EF4-FFF2-40B4-BE49-F238E27FC236}">
                <a16:creationId xmlns:a16="http://schemas.microsoft.com/office/drawing/2014/main" id="{D56F6923-9B36-455B-A2B8-BCE629A69430}"/>
              </a:ext>
            </a:extLst>
          </p:cNvPr>
          <p:cNvSpPr>
            <a:spLocks noGrp="1"/>
          </p:cNvSpPr>
          <p:nvPr>
            <p:ph type="body" sz="quarter" idx="12" hasCustomPrompt="1"/>
          </p:nvPr>
        </p:nvSpPr>
        <p:spPr>
          <a:xfrm>
            <a:off x="1837076" y="2410898"/>
            <a:ext cx="2634069" cy="799085"/>
          </a:xfrm>
        </p:spPr>
        <p:txBody>
          <a:bodyPr>
            <a:normAutofit/>
          </a:bodyPr>
          <a:lstStyle>
            <a:lvl4pPr marL="0" indent="0">
              <a:buNone/>
              <a:defRPr sz="1500"/>
            </a:lvl4pPr>
          </a:lstStyle>
          <a:p>
            <a:pPr lvl="3"/>
            <a:r>
              <a:rPr lang="en-US" dirty="0"/>
              <a:t>Title/Department</a:t>
            </a:r>
          </a:p>
        </p:txBody>
      </p:sp>
      <p:cxnSp>
        <p:nvCxnSpPr>
          <p:cNvPr id="21" name="Straight Connector 20">
            <a:extLst>
              <a:ext uri="{FF2B5EF4-FFF2-40B4-BE49-F238E27FC236}">
                <a16:creationId xmlns:a16="http://schemas.microsoft.com/office/drawing/2014/main" id="{1A0E6246-AA03-4C4F-A028-ADC408901B1D}"/>
              </a:ext>
            </a:extLst>
          </p:cNvPr>
          <p:cNvCxnSpPr>
            <a:cxnSpLocks/>
          </p:cNvCxnSpPr>
          <p:nvPr userDrawn="1"/>
        </p:nvCxnSpPr>
        <p:spPr>
          <a:xfrm>
            <a:off x="5936813" y="6072789"/>
            <a:ext cx="37406" cy="1"/>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 name="Title 30">
            <a:extLst>
              <a:ext uri="{FF2B5EF4-FFF2-40B4-BE49-F238E27FC236}">
                <a16:creationId xmlns:a16="http://schemas.microsoft.com/office/drawing/2014/main" id="{8E1C6F62-3B8A-401C-964D-A5C681232BF9}"/>
              </a:ext>
            </a:extLst>
          </p:cNvPr>
          <p:cNvSpPr>
            <a:spLocks noGrp="1"/>
          </p:cNvSpPr>
          <p:nvPr>
            <p:ph type="title" hasCustomPrompt="1"/>
          </p:nvPr>
        </p:nvSpPr>
        <p:spPr/>
        <p:txBody>
          <a:bodyPr/>
          <a:lstStyle>
            <a:lvl1pPr>
              <a:defRPr/>
            </a:lvl1pPr>
          </a:lstStyle>
          <a:p>
            <a:r>
              <a:rPr lang="en-US" dirty="0"/>
              <a:t>Meet our Team</a:t>
            </a:r>
          </a:p>
        </p:txBody>
      </p:sp>
      <p:sp>
        <p:nvSpPr>
          <p:cNvPr id="32" name="Picture Placeholder 6">
            <a:extLst>
              <a:ext uri="{FF2B5EF4-FFF2-40B4-BE49-F238E27FC236}">
                <a16:creationId xmlns:a16="http://schemas.microsoft.com/office/drawing/2014/main" id="{F4F4B68B-E8AF-4FEE-8A56-1AE0F7F072A7}"/>
              </a:ext>
            </a:extLst>
          </p:cNvPr>
          <p:cNvSpPr>
            <a:spLocks noGrp="1"/>
          </p:cNvSpPr>
          <p:nvPr>
            <p:ph type="pic" sz="quarter" idx="13"/>
          </p:nvPr>
        </p:nvSpPr>
        <p:spPr>
          <a:xfrm>
            <a:off x="628650" y="3533225"/>
            <a:ext cx="979931" cy="1304975"/>
          </a:xfrm>
          <a:prstGeom prst="ellipse">
            <a:avLst/>
          </a:prstGeom>
          <a:blipFill>
            <a:blip r:embed="rId4"/>
            <a:stretch>
              <a:fillRect l="-1733" t="-4791" r="-4532" b="-12623"/>
            </a:stretch>
          </a:blipFill>
          <a:ln w="57150">
            <a:solidFill>
              <a:schemeClr val="tx2"/>
            </a:solidFill>
          </a:ln>
        </p:spPr>
        <p:txBody>
          <a:bodyPr>
            <a:normAutofit/>
          </a:bodyPr>
          <a:lstStyle>
            <a:lvl1pPr>
              <a:defRPr sz="1050"/>
            </a:lvl1pPr>
          </a:lstStyle>
          <a:p>
            <a:r>
              <a:rPr lang="en-US"/>
              <a:t>Click icon to add picture</a:t>
            </a:r>
            <a:endParaRPr lang="en-US" dirty="0"/>
          </a:p>
        </p:txBody>
      </p:sp>
      <p:sp>
        <p:nvSpPr>
          <p:cNvPr id="33" name="Text Placeholder 8">
            <a:extLst>
              <a:ext uri="{FF2B5EF4-FFF2-40B4-BE49-F238E27FC236}">
                <a16:creationId xmlns:a16="http://schemas.microsoft.com/office/drawing/2014/main" id="{27AAB866-C9A0-48F1-B0A2-B8A2E7F164BC}"/>
              </a:ext>
            </a:extLst>
          </p:cNvPr>
          <p:cNvSpPr>
            <a:spLocks noGrp="1"/>
          </p:cNvSpPr>
          <p:nvPr>
            <p:ph type="body" sz="quarter" idx="14" hasCustomPrompt="1"/>
          </p:nvPr>
        </p:nvSpPr>
        <p:spPr>
          <a:xfrm>
            <a:off x="1835944" y="3533226"/>
            <a:ext cx="2634069" cy="403539"/>
          </a:xfrm>
        </p:spPr>
        <p:txBody>
          <a:bodyPr>
            <a:normAutofit/>
          </a:bodyPr>
          <a:lstStyle>
            <a:lvl2pPr marL="0" indent="0">
              <a:buNone/>
              <a:defRPr sz="1800"/>
            </a:lvl2pPr>
          </a:lstStyle>
          <a:p>
            <a:pPr lvl="1"/>
            <a:r>
              <a:rPr lang="en-US" dirty="0"/>
              <a:t>Name of Presenter</a:t>
            </a:r>
          </a:p>
        </p:txBody>
      </p:sp>
      <p:sp>
        <p:nvSpPr>
          <p:cNvPr id="34" name="Text Placeholder 10">
            <a:extLst>
              <a:ext uri="{FF2B5EF4-FFF2-40B4-BE49-F238E27FC236}">
                <a16:creationId xmlns:a16="http://schemas.microsoft.com/office/drawing/2014/main" id="{6347D377-C2A9-407F-BF33-D6CB010319B6}"/>
              </a:ext>
            </a:extLst>
          </p:cNvPr>
          <p:cNvSpPr>
            <a:spLocks noGrp="1"/>
          </p:cNvSpPr>
          <p:nvPr>
            <p:ph type="body" sz="quarter" idx="15" hasCustomPrompt="1"/>
          </p:nvPr>
        </p:nvSpPr>
        <p:spPr>
          <a:xfrm>
            <a:off x="1835944" y="4035403"/>
            <a:ext cx="2634069" cy="799085"/>
          </a:xfrm>
        </p:spPr>
        <p:txBody>
          <a:bodyPr>
            <a:normAutofit/>
          </a:bodyPr>
          <a:lstStyle>
            <a:lvl4pPr marL="0" indent="0">
              <a:buNone/>
              <a:defRPr sz="1500"/>
            </a:lvl4pPr>
          </a:lstStyle>
          <a:p>
            <a:pPr lvl="3"/>
            <a:r>
              <a:rPr lang="en-US" dirty="0"/>
              <a:t>Title/Department</a:t>
            </a:r>
          </a:p>
        </p:txBody>
      </p:sp>
      <p:sp>
        <p:nvSpPr>
          <p:cNvPr id="35" name="Picture Placeholder 6">
            <a:extLst>
              <a:ext uri="{FF2B5EF4-FFF2-40B4-BE49-F238E27FC236}">
                <a16:creationId xmlns:a16="http://schemas.microsoft.com/office/drawing/2014/main" id="{F6E4F088-FA78-48A2-B97D-22F216FB6D6F}"/>
              </a:ext>
            </a:extLst>
          </p:cNvPr>
          <p:cNvSpPr>
            <a:spLocks noGrp="1"/>
          </p:cNvSpPr>
          <p:nvPr>
            <p:ph type="pic" sz="quarter" idx="16"/>
          </p:nvPr>
        </p:nvSpPr>
        <p:spPr>
          <a:xfrm>
            <a:off x="4698508" y="1905008"/>
            <a:ext cx="979931" cy="1304975"/>
          </a:xfrm>
          <a:prstGeom prst="ellipse">
            <a:avLst/>
          </a:prstGeom>
          <a:blipFill>
            <a:blip r:embed="rId4"/>
            <a:stretch>
              <a:fillRect l="-1733" t="-4791" r="-4532" b="-12623"/>
            </a:stretch>
          </a:blipFill>
          <a:ln w="57150">
            <a:solidFill>
              <a:schemeClr val="tx2"/>
            </a:solidFill>
          </a:ln>
        </p:spPr>
        <p:txBody>
          <a:bodyPr>
            <a:normAutofit/>
          </a:bodyPr>
          <a:lstStyle>
            <a:lvl1pPr>
              <a:defRPr sz="1050"/>
            </a:lvl1pPr>
          </a:lstStyle>
          <a:p>
            <a:r>
              <a:rPr lang="en-US"/>
              <a:t>Click icon to add picture</a:t>
            </a:r>
            <a:endParaRPr lang="en-US" dirty="0"/>
          </a:p>
        </p:txBody>
      </p:sp>
      <p:sp>
        <p:nvSpPr>
          <p:cNvPr id="36" name="Text Placeholder 8">
            <a:extLst>
              <a:ext uri="{FF2B5EF4-FFF2-40B4-BE49-F238E27FC236}">
                <a16:creationId xmlns:a16="http://schemas.microsoft.com/office/drawing/2014/main" id="{551A2504-4472-4216-ACA8-19349A6D4CD3}"/>
              </a:ext>
            </a:extLst>
          </p:cNvPr>
          <p:cNvSpPr>
            <a:spLocks noGrp="1"/>
          </p:cNvSpPr>
          <p:nvPr>
            <p:ph type="body" sz="quarter" idx="17" hasCustomPrompt="1"/>
          </p:nvPr>
        </p:nvSpPr>
        <p:spPr>
          <a:xfrm>
            <a:off x="5905802" y="1905009"/>
            <a:ext cx="2634069" cy="403539"/>
          </a:xfrm>
        </p:spPr>
        <p:txBody>
          <a:bodyPr>
            <a:normAutofit/>
          </a:bodyPr>
          <a:lstStyle>
            <a:lvl2pPr marL="0" indent="0">
              <a:buNone/>
              <a:defRPr sz="1800"/>
            </a:lvl2pPr>
          </a:lstStyle>
          <a:p>
            <a:pPr lvl="1"/>
            <a:r>
              <a:rPr lang="en-US" dirty="0"/>
              <a:t>Name of Presenter</a:t>
            </a:r>
          </a:p>
        </p:txBody>
      </p:sp>
      <p:sp>
        <p:nvSpPr>
          <p:cNvPr id="37" name="Text Placeholder 10">
            <a:extLst>
              <a:ext uri="{FF2B5EF4-FFF2-40B4-BE49-F238E27FC236}">
                <a16:creationId xmlns:a16="http://schemas.microsoft.com/office/drawing/2014/main" id="{BA67BB0D-9D0F-4743-9970-874EC59E1D55}"/>
              </a:ext>
            </a:extLst>
          </p:cNvPr>
          <p:cNvSpPr>
            <a:spLocks noGrp="1"/>
          </p:cNvSpPr>
          <p:nvPr>
            <p:ph type="body" sz="quarter" idx="18" hasCustomPrompt="1"/>
          </p:nvPr>
        </p:nvSpPr>
        <p:spPr>
          <a:xfrm>
            <a:off x="5905802" y="2407186"/>
            <a:ext cx="2634069" cy="799085"/>
          </a:xfrm>
        </p:spPr>
        <p:txBody>
          <a:bodyPr>
            <a:normAutofit/>
          </a:bodyPr>
          <a:lstStyle>
            <a:lvl4pPr marL="0" indent="0">
              <a:buNone/>
              <a:defRPr sz="1500"/>
            </a:lvl4pPr>
          </a:lstStyle>
          <a:p>
            <a:pPr lvl="3"/>
            <a:r>
              <a:rPr lang="en-US" dirty="0"/>
              <a:t>Title/Department</a:t>
            </a:r>
          </a:p>
        </p:txBody>
      </p:sp>
      <p:sp>
        <p:nvSpPr>
          <p:cNvPr id="38" name="Picture Placeholder 6">
            <a:extLst>
              <a:ext uri="{FF2B5EF4-FFF2-40B4-BE49-F238E27FC236}">
                <a16:creationId xmlns:a16="http://schemas.microsoft.com/office/drawing/2014/main" id="{E1E783E0-B65E-47B5-90B6-5EE78C10B54E}"/>
              </a:ext>
            </a:extLst>
          </p:cNvPr>
          <p:cNvSpPr>
            <a:spLocks noGrp="1"/>
          </p:cNvSpPr>
          <p:nvPr>
            <p:ph type="pic" sz="quarter" idx="19"/>
          </p:nvPr>
        </p:nvSpPr>
        <p:spPr>
          <a:xfrm>
            <a:off x="4697376" y="3529513"/>
            <a:ext cx="979931" cy="1304975"/>
          </a:xfrm>
          <a:prstGeom prst="ellipse">
            <a:avLst/>
          </a:prstGeom>
          <a:blipFill>
            <a:blip r:embed="rId4"/>
            <a:stretch>
              <a:fillRect l="-1733" t="-4791" r="-4532" b="-12623"/>
            </a:stretch>
          </a:blipFill>
          <a:ln w="57150">
            <a:solidFill>
              <a:schemeClr val="tx2"/>
            </a:solidFill>
          </a:ln>
        </p:spPr>
        <p:txBody>
          <a:bodyPr>
            <a:normAutofit/>
          </a:bodyPr>
          <a:lstStyle>
            <a:lvl1pPr>
              <a:defRPr sz="1050"/>
            </a:lvl1pPr>
          </a:lstStyle>
          <a:p>
            <a:r>
              <a:rPr lang="en-US"/>
              <a:t>Click icon to add picture</a:t>
            </a:r>
            <a:endParaRPr lang="en-US" dirty="0"/>
          </a:p>
        </p:txBody>
      </p:sp>
      <p:sp>
        <p:nvSpPr>
          <p:cNvPr id="39" name="Text Placeholder 8">
            <a:extLst>
              <a:ext uri="{FF2B5EF4-FFF2-40B4-BE49-F238E27FC236}">
                <a16:creationId xmlns:a16="http://schemas.microsoft.com/office/drawing/2014/main" id="{797D2295-FC2A-4E36-852C-678BF6117464}"/>
              </a:ext>
            </a:extLst>
          </p:cNvPr>
          <p:cNvSpPr>
            <a:spLocks noGrp="1"/>
          </p:cNvSpPr>
          <p:nvPr>
            <p:ph type="body" sz="quarter" idx="20" hasCustomPrompt="1"/>
          </p:nvPr>
        </p:nvSpPr>
        <p:spPr>
          <a:xfrm>
            <a:off x="5904670" y="3529514"/>
            <a:ext cx="2634069" cy="403539"/>
          </a:xfrm>
        </p:spPr>
        <p:txBody>
          <a:bodyPr>
            <a:normAutofit/>
          </a:bodyPr>
          <a:lstStyle>
            <a:lvl2pPr marL="0" indent="0">
              <a:buNone/>
              <a:defRPr sz="1800"/>
            </a:lvl2pPr>
          </a:lstStyle>
          <a:p>
            <a:pPr lvl="1"/>
            <a:r>
              <a:rPr lang="en-US" dirty="0"/>
              <a:t>Name of Presenter</a:t>
            </a:r>
          </a:p>
        </p:txBody>
      </p:sp>
      <p:sp>
        <p:nvSpPr>
          <p:cNvPr id="40" name="Text Placeholder 10">
            <a:extLst>
              <a:ext uri="{FF2B5EF4-FFF2-40B4-BE49-F238E27FC236}">
                <a16:creationId xmlns:a16="http://schemas.microsoft.com/office/drawing/2014/main" id="{5DBC033D-2450-4F12-9D6F-EB0F20E8BC25}"/>
              </a:ext>
            </a:extLst>
          </p:cNvPr>
          <p:cNvSpPr>
            <a:spLocks noGrp="1"/>
          </p:cNvSpPr>
          <p:nvPr>
            <p:ph type="body" sz="quarter" idx="21" hasCustomPrompt="1"/>
          </p:nvPr>
        </p:nvSpPr>
        <p:spPr>
          <a:xfrm>
            <a:off x="5904670" y="4031691"/>
            <a:ext cx="2634069" cy="799085"/>
          </a:xfrm>
        </p:spPr>
        <p:txBody>
          <a:bodyPr>
            <a:normAutofit/>
          </a:bodyPr>
          <a:lstStyle>
            <a:lvl4pPr marL="0" indent="0">
              <a:buNone/>
              <a:defRPr sz="1500"/>
            </a:lvl4pPr>
          </a:lstStyle>
          <a:p>
            <a:pPr lvl="3"/>
            <a:r>
              <a:rPr lang="en-US" dirty="0"/>
              <a:t>Title/Department</a:t>
            </a:r>
          </a:p>
        </p:txBody>
      </p:sp>
      <p:cxnSp>
        <p:nvCxnSpPr>
          <p:cNvPr id="42" name="Straight Connector 41">
            <a:extLst>
              <a:ext uri="{FF2B5EF4-FFF2-40B4-BE49-F238E27FC236}">
                <a16:creationId xmlns:a16="http://schemas.microsoft.com/office/drawing/2014/main" id="{C6EF294C-8954-4FA1-994F-76CD30BA880C}"/>
              </a:ext>
            </a:extLst>
          </p:cNvPr>
          <p:cNvCxnSpPr>
            <a:cxnSpLocks/>
          </p:cNvCxnSpPr>
          <p:nvPr userDrawn="1"/>
        </p:nvCxnSpPr>
        <p:spPr>
          <a:xfrm>
            <a:off x="5936813" y="7793008"/>
            <a:ext cx="37406" cy="1"/>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Picture Placeholder 6">
            <a:extLst>
              <a:ext uri="{FF2B5EF4-FFF2-40B4-BE49-F238E27FC236}">
                <a16:creationId xmlns:a16="http://schemas.microsoft.com/office/drawing/2014/main" id="{D0FDD4E1-23CF-429E-8F58-DD16EEEB4E39}"/>
              </a:ext>
            </a:extLst>
          </p:cNvPr>
          <p:cNvSpPr>
            <a:spLocks noGrp="1"/>
          </p:cNvSpPr>
          <p:nvPr>
            <p:ph type="pic" sz="quarter" idx="22"/>
          </p:nvPr>
        </p:nvSpPr>
        <p:spPr>
          <a:xfrm>
            <a:off x="628650" y="5149270"/>
            <a:ext cx="979931" cy="1304975"/>
          </a:xfrm>
          <a:prstGeom prst="ellipse">
            <a:avLst/>
          </a:prstGeom>
          <a:blipFill>
            <a:blip r:embed="rId4"/>
            <a:stretch>
              <a:fillRect l="-1733" t="-4791" r="-4532" b="-12623"/>
            </a:stretch>
          </a:blipFill>
          <a:ln w="57150">
            <a:solidFill>
              <a:schemeClr val="tx2"/>
            </a:solidFill>
          </a:ln>
        </p:spPr>
        <p:txBody>
          <a:bodyPr>
            <a:normAutofit/>
          </a:bodyPr>
          <a:lstStyle>
            <a:lvl1pPr>
              <a:defRPr sz="1050"/>
            </a:lvl1pPr>
          </a:lstStyle>
          <a:p>
            <a:r>
              <a:rPr lang="en-US"/>
              <a:t>Click icon to add picture</a:t>
            </a:r>
            <a:endParaRPr lang="en-US" dirty="0"/>
          </a:p>
        </p:txBody>
      </p:sp>
      <p:sp>
        <p:nvSpPr>
          <p:cNvPr id="44" name="Text Placeholder 8">
            <a:extLst>
              <a:ext uri="{FF2B5EF4-FFF2-40B4-BE49-F238E27FC236}">
                <a16:creationId xmlns:a16="http://schemas.microsoft.com/office/drawing/2014/main" id="{60801504-1DEB-49F7-AACA-C9283DACB623}"/>
              </a:ext>
            </a:extLst>
          </p:cNvPr>
          <p:cNvSpPr>
            <a:spLocks noGrp="1"/>
          </p:cNvSpPr>
          <p:nvPr>
            <p:ph type="body" sz="quarter" idx="23" hasCustomPrompt="1"/>
          </p:nvPr>
        </p:nvSpPr>
        <p:spPr>
          <a:xfrm>
            <a:off x="1835944" y="5149271"/>
            <a:ext cx="2634069" cy="403539"/>
          </a:xfrm>
        </p:spPr>
        <p:txBody>
          <a:bodyPr>
            <a:normAutofit/>
          </a:bodyPr>
          <a:lstStyle>
            <a:lvl2pPr marL="0" indent="0">
              <a:buNone/>
              <a:defRPr sz="1800"/>
            </a:lvl2pPr>
          </a:lstStyle>
          <a:p>
            <a:pPr lvl="1"/>
            <a:r>
              <a:rPr lang="en-US" dirty="0"/>
              <a:t>Name of Presenter</a:t>
            </a:r>
          </a:p>
        </p:txBody>
      </p:sp>
      <p:sp>
        <p:nvSpPr>
          <p:cNvPr id="45" name="Text Placeholder 10">
            <a:extLst>
              <a:ext uri="{FF2B5EF4-FFF2-40B4-BE49-F238E27FC236}">
                <a16:creationId xmlns:a16="http://schemas.microsoft.com/office/drawing/2014/main" id="{ECAD595C-3E93-497B-B55F-F00D7F6F6562}"/>
              </a:ext>
            </a:extLst>
          </p:cNvPr>
          <p:cNvSpPr>
            <a:spLocks noGrp="1"/>
          </p:cNvSpPr>
          <p:nvPr>
            <p:ph type="body" sz="quarter" idx="24" hasCustomPrompt="1"/>
          </p:nvPr>
        </p:nvSpPr>
        <p:spPr>
          <a:xfrm>
            <a:off x="1835944" y="5651448"/>
            <a:ext cx="2634069" cy="799085"/>
          </a:xfrm>
        </p:spPr>
        <p:txBody>
          <a:bodyPr>
            <a:normAutofit/>
          </a:bodyPr>
          <a:lstStyle>
            <a:lvl4pPr marL="0" indent="0">
              <a:buNone/>
              <a:defRPr sz="1500"/>
            </a:lvl4pPr>
          </a:lstStyle>
          <a:p>
            <a:pPr lvl="3"/>
            <a:r>
              <a:rPr lang="en-US" dirty="0"/>
              <a:t>Title/Department</a:t>
            </a:r>
          </a:p>
        </p:txBody>
      </p:sp>
      <p:sp>
        <p:nvSpPr>
          <p:cNvPr id="46" name="Picture Placeholder 6">
            <a:extLst>
              <a:ext uri="{FF2B5EF4-FFF2-40B4-BE49-F238E27FC236}">
                <a16:creationId xmlns:a16="http://schemas.microsoft.com/office/drawing/2014/main" id="{91A2C679-3C93-41B0-9E4D-A629FE3F9D49}"/>
              </a:ext>
            </a:extLst>
          </p:cNvPr>
          <p:cNvSpPr>
            <a:spLocks noGrp="1"/>
          </p:cNvSpPr>
          <p:nvPr>
            <p:ph type="pic" sz="quarter" idx="25"/>
          </p:nvPr>
        </p:nvSpPr>
        <p:spPr>
          <a:xfrm>
            <a:off x="4697376" y="5145558"/>
            <a:ext cx="979931" cy="1304975"/>
          </a:xfrm>
          <a:prstGeom prst="ellipse">
            <a:avLst/>
          </a:prstGeom>
          <a:blipFill>
            <a:blip r:embed="rId4"/>
            <a:stretch>
              <a:fillRect l="-1733" t="-4791" r="-4532" b="-12623"/>
            </a:stretch>
          </a:blipFill>
          <a:ln w="57150">
            <a:solidFill>
              <a:schemeClr val="tx2"/>
            </a:solidFill>
          </a:ln>
        </p:spPr>
        <p:txBody>
          <a:bodyPr>
            <a:normAutofit/>
          </a:bodyPr>
          <a:lstStyle>
            <a:lvl1pPr>
              <a:defRPr sz="1050"/>
            </a:lvl1pPr>
          </a:lstStyle>
          <a:p>
            <a:r>
              <a:rPr lang="en-US"/>
              <a:t>Click icon to add picture</a:t>
            </a:r>
            <a:endParaRPr lang="en-US" dirty="0"/>
          </a:p>
        </p:txBody>
      </p:sp>
      <p:sp>
        <p:nvSpPr>
          <p:cNvPr id="47" name="Text Placeholder 8">
            <a:extLst>
              <a:ext uri="{FF2B5EF4-FFF2-40B4-BE49-F238E27FC236}">
                <a16:creationId xmlns:a16="http://schemas.microsoft.com/office/drawing/2014/main" id="{82E289DF-3DAC-424F-AE07-A2D3CC33B28F}"/>
              </a:ext>
            </a:extLst>
          </p:cNvPr>
          <p:cNvSpPr>
            <a:spLocks noGrp="1"/>
          </p:cNvSpPr>
          <p:nvPr>
            <p:ph type="body" sz="quarter" idx="26" hasCustomPrompt="1"/>
          </p:nvPr>
        </p:nvSpPr>
        <p:spPr>
          <a:xfrm>
            <a:off x="5904670" y="5145559"/>
            <a:ext cx="2634069" cy="403539"/>
          </a:xfrm>
        </p:spPr>
        <p:txBody>
          <a:bodyPr>
            <a:normAutofit/>
          </a:bodyPr>
          <a:lstStyle>
            <a:lvl2pPr marL="0" indent="0">
              <a:buNone/>
              <a:defRPr sz="1800"/>
            </a:lvl2pPr>
          </a:lstStyle>
          <a:p>
            <a:pPr lvl="1"/>
            <a:r>
              <a:rPr lang="en-US" dirty="0"/>
              <a:t>Name of Presenter</a:t>
            </a:r>
          </a:p>
        </p:txBody>
      </p:sp>
      <p:sp>
        <p:nvSpPr>
          <p:cNvPr id="48" name="Text Placeholder 10">
            <a:extLst>
              <a:ext uri="{FF2B5EF4-FFF2-40B4-BE49-F238E27FC236}">
                <a16:creationId xmlns:a16="http://schemas.microsoft.com/office/drawing/2014/main" id="{D4BB9BA0-6FD1-4808-B457-CC389D7C7966}"/>
              </a:ext>
            </a:extLst>
          </p:cNvPr>
          <p:cNvSpPr>
            <a:spLocks noGrp="1"/>
          </p:cNvSpPr>
          <p:nvPr>
            <p:ph type="body" sz="quarter" idx="27" hasCustomPrompt="1"/>
          </p:nvPr>
        </p:nvSpPr>
        <p:spPr>
          <a:xfrm>
            <a:off x="5904670" y="5647736"/>
            <a:ext cx="2634069" cy="799085"/>
          </a:xfrm>
        </p:spPr>
        <p:txBody>
          <a:bodyPr>
            <a:normAutofit/>
          </a:bodyPr>
          <a:lstStyle>
            <a:lvl4pPr marL="0" indent="0">
              <a:buNone/>
              <a:defRPr sz="1500"/>
            </a:lvl4pPr>
          </a:lstStyle>
          <a:p>
            <a:pPr lvl="3"/>
            <a:r>
              <a:rPr lang="en-US" dirty="0"/>
              <a:t>Title/Department</a:t>
            </a:r>
          </a:p>
        </p:txBody>
      </p:sp>
      <p:grpSp>
        <p:nvGrpSpPr>
          <p:cNvPr id="41" name="Group 40">
            <a:extLst>
              <a:ext uri="{FF2B5EF4-FFF2-40B4-BE49-F238E27FC236}">
                <a16:creationId xmlns:a16="http://schemas.microsoft.com/office/drawing/2014/main" id="{0886D813-EB2D-4B24-AE5C-576C2FE8E606}"/>
              </a:ext>
            </a:extLst>
          </p:cNvPr>
          <p:cNvGrpSpPr/>
          <p:nvPr userDrawn="1"/>
        </p:nvGrpSpPr>
        <p:grpSpPr>
          <a:xfrm rot="16200000">
            <a:off x="7887278" y="962694"/>
            <a:ext cx="1893020" cy="636879"/>
            <a:chOff x="9177476" y="5772727"/>
            <a:chExt cx="2584807" cy="869620"/>
          </a:xfrm>
          <a:solidFill>
            <a:schemeClr val="tx2"/>
          </a:solidFill>
        </p:grpSpPr>
        <p:sp>
          <p:nvSpPr>
            <p:cNvPr id="49" name="Rectangle 48">
              <a:extLst>
                <a:ext uri="{FF2B5EF4-FFF2-40B4-BE49-F238E27FC236}">
                  <a16:creationId xmlns:a16="http://schemas.microsoft.com/office/drawing/2014/main" id="{9B724138-894C-48CD-9FF5-7101A8F4988D}"/>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494574F6-B7C3-4D2C-B99C-4DD4953CF9FC}"/>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AAA80828-42B5-4880-BE5F-A76F41C5D7D5}"/>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6C94F491-F9A1-430B-9E1E-E759CC43A1D8}"/>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979FED77-0321-4EDC-A712-6BDAAD5D3985}"/>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0A2A7C7C-E53B-4340-9322-8DFA32E931C8}"/>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38FCC19-8878-4635-88B7-5F45C5B3AFB8}"/>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Graphic 66" descr="A square made of dots">
            <a:extLst>
              <a:ext uri="{FF2B5EF4-FFF2-40B4-BE49-F238E27FC236}">
                <a16:creationId xmlns:a16="http://schemas.microsoft.com/office/drawing/2014/main" id="{ABA3B100-AF9C-4759-A5CB-C2645B47597D}"/>
              </a:ext>
            </a:extLst>
          </p:cNvPr>
          <p:cNvPicPr>
            <a:picLocks noChangeAspect="1"/>
          </p:cNvPicPr>
          <p:nvPr userDrawn="1"/>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332" t="46819" r="40223" b="13693"/>
          <a:stretch/>
        </p:blipFill>
        <p:spPr>
          <a:xfrm>
            <a:off x="7620400" y="-10116"/>
            <a:ext cx="1523599" cy="1295383"/>
          </a:xfrm>
          <a:prstGeom prst="rect">
            <a:avLst/>
          </a:prstGeom>
        </p:spPr>
      </p:pic>
    </p:spTree>
    <p:extLst>
      <p:ext uri="{BB962C8B-B14F-4D97-AF65-F5344CB8AC3E}">
        <p14:creationId xmlns:p14="http://schemas.microsoft.com/office/powerpoint/2010/main" val="325059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6629400" cy="1999528"/>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71600" y="3429000"/>
            <a:ext cx="6629400" cy="212852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04B6FE-C588-47DB-B391-9B05A3EE49FB}"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7D89A8-707A-4211-B4C1-F782CEB4C25A}" type="slidenum">
              <a:rPr lang="en-US" smtClean="0"/>
              <a:t>‹#›</a:t>
            </a:fld>
            <a:endParaRPr lang="en-US"/>
          </a:p>
        </p:txBody>
      </p:sp>
    </p:spTree>
    <p:extLst>
      <p:ext uri="{BB962C8B-B14F-4D97-AF65-F5344CB8AC3E}">
        <p14:creationId xmlns:p14="http://schemas.microsoft.com/office/powerpoint/2010/main" val="3956403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DD8FC5B-DD65-4FC2-892B-715E2CD4975F}"/>
              </a:ext>
            </a:extLst>
          </p:cNvPr>
          <p:cNvPicPr>
            <a:picLocks noChangeAspect="1"/>
          </p:cNvPicPr>
          <p:nvPr userDrawn="1"/>
        </p:nvPicPr>
        <p:blipFill rotWithShape="1">
          <a:blip r:embed="rId2"/>
          <a:srcRect l="35167" t="11305" b="10043"/>
          <a:stretch/>
        </p:blipFill>
        <p:spPr>
          <a:xfrm>
            <a:off x="-289947" y="0"/>
            <a:ext cx="4394587" cy="6892290"/>
          </a:xfrm>
          <a:prstGeom prst="rect">
            <a:avLst/>
          </a:prstGeom>
        </p:spPr>
      </p:pic>
      <p:pic>
        <p:nvPicPr>
          <p:cNvPr id="11" name="Picture 10" descr="A picture containing person, person&#10;&#10;Description automatically generated">
            <a:extLst>
              <a:ext uri="{FF2B5EF4-FFF2-40B4-BE49-F238E27FC236}">
                <a16:creationId xmlns:a16="http://schemas.microsoft.com/office/drawing/2014/main" id="{62BED6C7-18AA-4E05-A997-A979AE22DD9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882" t="9187" r="-1"/>
          <a:stretch/>
        </p:blipFill>
        <p:spPr>
          <a:xfrm>
            <a:off x="0" y="0"/>
            <a:ext cx="3589656" cy="6892290"/>
          </a:xfrm>
          <a:prstGeom prst="flowChartDelay">
            <a:avLst/>
          </a:prstGeom>
        </p:spPr>
      </p:pic>
      <p:sp>
        <p:nvSpPr>
          <p:cNvPr id="2" name="Title 1">
            <a:extLst>
              <a:ext uri="{FF2B5EF4-FFF2-40B4-BE49-F238E27FC236}">
                <a16:creationId xmlns:a16="http://schemas.microsoft.com/office/drawing/2014/main" id="{BA445F4E-0F2C-4732-A61E-F835DF732D7B}"/>
              </a:ext>
            </a:extLst>
          </p:cNvPr>
          <p:cNvSpPr>
            <a:spLocks noGrp="1"/>
          </p:cNvSpPr>
          <p:nvPr>
            <p:ph type="ctrTitle"/>
          </p:nvPr>
        </p:nvSpPr>
        <p:spPr>
          <a:xfrm>
            <a:off x="4104640" y="1136555"/>
            <a:ext cx="4707890" cy="2373408"/>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4FC493-1AE8-4F6B-AE76-D2C7514CEF7A}"/>
              </a:ext>
            </a:extLst>
          </p:cNvPr>
          <p:cNvSpPr>
            <a:spLocks noGrp="1"/>
          </p:cNvSpPr>
          <p:nvPr>
            <p:ph type="subTitle" idx="1"/>
          </p:nvPr>
        </p:nvSpPr>
        <p:spPr>
          <a:xfrm>
            <a:off x="4104639" y="3642360"/>
            <a:ext cx="4707891" cy="16154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D84568-CD1B-4D13-8750-78B78E5F4E59}"/>
              </a:ext>
            </a:extLst>
          </p:cNvPr>
          <p:cNvSpPr>
            <a:spLocks noGrp="1"/>
          </p:cNvSpPr>
          <p:nvPr>
            <p:ph type="dt" sz="half" idx="10"/>
          </p:nvPr>
        </p:nvSpPr>
        <p:spPr/>
        <p:txBody>
          <a:bodyPr/>
          <a:lstStyle/>
          <a:p>
            <a:fld id="{9E7F3E95-5449-464B-9A17-EBCF3AFEBB5B}" type="datetimeFigureOut">
              <a:rPr lang="en-US" smtClean="0"/>
              <a:t>12/6/2024</a:t>
            </a:fld>
            <a:endParaRPr lang="en-US"/>
          </a:p>
        </p:txBody>
      </p:sp>
      <p:sp>
        <p:nvSpPr>
          <p:cNvPr id="5" name="Footer Placeholder 4">
            <a:extLst>
              <a:ext uri="{FF2B5EF4-FFF2-40B4-BE49-F238E27FC236}">
                <a16:creationId xmlns:a16="http://schemas.microsoft.com/office/drawing/2014/main" id="{372D1C80-DE96-4308-A08F-FCEAA30D4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56E5D-B526-4744-81A1-31FCBA2DC333}"/>
              </a:ext>
            </a:extLst>
          </p:cNvPr>
          <p:cNvSpPr>
            <a:spLocks noGrp="1"/>
          </p:cNvSpPr>
          <p:nvPr>
            <p:ph type="sldNum" sz="quarter" idx="12"/>
          </p:nvPr>
        </p:nvSpPr>
        <p:spPr/>
        <p:txBody>
          <a:bodyPr/>
          <a:lstStyle/>
          <a:p>
            <a:fld id="{5B4CAECD-02FE-4C4A-9471-426DCC91B0DD}" type="slidenum">
              <a:rPr lang="en-US" smtClean="0"/>
              <a:t>‹#›</a:t>
            </a:fld>
            <a:endParaRPr lang="en-US"/>
          </a:p>
        </p:txBody>
      </p:sp>
      <p:pic>
        <p:nvPicPr>
          <p:cNvPr id="24" name="Graphic 23" descr="A circle filled with diagonal lines">
            <a:extLst>
              <a:ext uri="{FF2B5EF4-FFF2-40B4-BE49-F238E27FC236}">
                <a16:creationId xmlns:a16="http://schemas.microsoft.com/office/drawing/2014/main" id="{FC27D4C3-3527-438D-A767-3C8E071FC12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45921"/>
          <a:stretch/>
        </p:blipFill>
        <p:spPr>
          <a:xfrm rot="5400000" flipV="1">
            <a:off x="7760191" y="-65824"/>
            <a:ext cx="1312242" cy="1455377"/>
          </a:xfrm>
          <a:prstGeom prst="rect">
            <a:avLst/>
          </a:prstGeom>
        </p:spPr>
      </p:pic>
      <p:pic>
        <p:nvPicPr>
          <p:cNvPr id="25" name="Graphic 24" descr="A square made of dots">
            <a:extLst>
              <a:ext uri="{FF2B5EF4-FFF2-40B4-BE49-F238E27FC236}">
                <a16:creationId xmlns:a16="http://schemas.microsoft.com/office/drawing/2014/main" id="{0F731061-97E8-407A-9A0B-001B7B2F98DD}"/>
              </a:ext>
            </a:extLst>
          </p:cNvPr>
          <p:cNvPicPr>
            <a:picLocks noChangeAspect="1"/>
          </p:cNvPicPr>
          <p:nvPr userDrawn="1"/>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44777" t="13758" r="30556" b="40300"/>
          <a:stretch/>
        </p:blipFill>
        <p:spPr>
          <a:xfrm rot="5400000">
            <a:off x="376178" y="4622542"/>
            <a:ext cx="822960" cy="1575316"/>
          </a:xfrm>
          <a:prstGeom prst="rect">
            <a:avLst/>
          </a:prstGeom>
        </p:spPr>
      </p:pic>
    </p:spTree>
    <p:extLst>
      <p:ext uri="{BB962C8B-B14F-4D97-AF65-F5344CB8AC3E}">
        <p14:creationId xmlns:p14="http://schemas.microsoft.com/office/powerpoint/2010/main" val="551374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DD8FC5B-DD65-4FC2-892B-715E2CD4975F}"/>
              </a:ext>
            </a:extLst>
          </p:cNvPr>
          <p:cNvPicPr>
            <a:picLocks noChangeAspect="1"/>
          </p:cNvPicPr>
          <p:nvPr userDrawn="1"/>
        </p:nvPicPr>
        <p:blipFill rotWithShape="1">
          <a:blip r:embed="rId2">
            <a:duotone>
              <a:prstClr val="black"/>
              <a:schemeClr val="accent3">
                <a:tint val="45000"/>
                <a:satMod val="400000"/>
              </a:schemeClr>
            </a:duotone>
          </a:blip>
          <a:srcRect l="35167" t="11305" b="10043"/>
          <a:stretch/>
        </p:blipFill>
        <p:spPr>
          <a:xfrm flipH="1">
            <a:off x="5317398" y="0"/>
            <a:ext cx="4150838" cy="6892290"/>
          </a:xfrm>
          <a:prstGeom prst="rect">
            <a:avLst/>
          </a:prstGeom>
        </p:spPr>
      </p:pic>
      <p:pic>
        <p:nvPicPr>
          <p:cNvPr id="11" name="Picture 10">
            <a:extLst>
              <a:ext uri="{FF2B5EF4-FFF2-40B4-BE49-F238E27FC236}">
                <a16:creationId xmlns:a16="http://schemas.microsoft.com/office/drawing/2014/main" id="{62BED6C7-18AA-4E05-A997-A979AE22DD9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343" r="46333"/>
          <a:stretch/>
        </p:blipFill>
        <p:spPr>
          <a:xfrm flipH="1">
            <a:off x="5781039" y="0"/>
            <a:ext cx="3362959" cy="6892290"/>
          </a:xfrm>
          <a:prstGeom prst="flowChartDelay">
            <a:avLst/>
          </a:prstGeom>
        </p:spPr>
      </p:pic>
      <p:sp>
        <p:nvSpPr>
          <p:cNvPr id="2" name="Title 1">
            <a:extLst>
              <a:ext uri="{FF2B5EF4-FFF2-40B4-BE49-F238E27FC236}">
                <a16:creationId xmlns:a16="http://schemas.microsoft.com/office/drawing/2014/main" id="{BA445F4E-0F2C-4732-A61E-F835DF732D7B}"/>
              </a:ext>
            </a:extLst>
          </p:cNvPr>
          <p:cNvSpPr>
            <a:spLocks noGrp="1"/>
          </p:cNvSpPr>
          <p:nvPr>
            <p:ph type="ctrTitle"/>
          </p:nvPr>
        </p:nvSpPr>
        <p:spPr>
          <a:xfrm>
            <a:off x="567883" y="1312242"/>
            <a:ext cx="4542597" cy="2373408"/>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4FC493-1AE8-4F6B-AE76-D2C7514CEF7A}"/>
              </a:ext>
            </a:extLst>
          </p:cNvPr>
          <p:cNvSpPr>
            <a:spLocks noGrp="1"/>
          </p:cNvSpPr>
          <p:nvPr>
            <p:ph type="subTitle" idx="1"/>
          </p:nvPr>
        </p:nvSpPr>
        <p:spPr>
          <a:xfrm>
            <a:off x="567883" y="3818047"/>
            <a:ext cx="4542597" cy="1615440"/>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D84568-CD1B-4D13-8750-78B78E5F4E59}"/>
              </a:ext>
            </a:extLst>
          </p:cNvPr>
          <p:cNvSpPr>
            <a:spLocks noGrp="1"/>
          </p:cNvSpPr>
          <p:nvPr>
            <p:ph type="dt" sz="half" idx="10"/>
          </p:nvPr>
        </p:nvSpPr>
        <p:spPr/>
        <p:txBody>
          <a:bodyPr/>
          <a:lstStyle/>
          <a:p>
            <a:fld id="{9E7F3E95-5449-464B-9A17-EBCF3AFEBB5B}" type="datetimeFigureOut">
              <a:rPr lang="en-US" smtClean="0"/>
              <a:t>12/6/2024</a:t>
            </a:fld>
            <a:endParaRPr lang="en-US"/>
          </a:p>
        </p:txBody>
      </p:sp>
      <p:sp>
        <p:nvSpPr>
          <p:cNvPr id="5" name="Footer Placeholder 4">
            <a:extLst>
              <a:ext uri="{FF2B5EF4-FFF2-40B4-BE49-F238E27FC236}">
                <a16:creationId xmlns:a16="http://schemas.microsoft.com/office/drawing/2014/main" id="{372D1C80-DE96-4308-A08F-FCEAA30D4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56E5D-B526-4744-81A1-31FCBA2DC333}"/>
              </a:ext>
            </a:extLst>
          </p:cNvPr>
          <p:cNvSpPr>
            <a:spLocks noGrp="1"/>
          </p:cNvSpPr>
          <p:nvPr>
            <p:ph type="sldNum" sz="quarter" idx="12"/>
          </p:nvPr>
        </p:nvSpPr>
        <p:spPr/>
        <p:txBody>
          <a:bodyPr/>
          <a:lstStyle/>
          <a:p>
            <a:fld id="{5B4CAECD-02FE-4C4A-9471-426DCC91B0DD}" type="slidenum">
              <a:rPr lang="en-US" smtClean="0"/>
              <a:t>‹#›</a:t>
            </a:fld>
            <a:endParaRPr lang="en-US"/>
          </a:p>
        </p:txBody>
      </p:sp>
      <p:pic>
        <p:nvPicPr>
          <p:cNvPr id="24" name="Graphic 23" descr="A circle filled with diagonal lines">
            <a:extLst>
              <a:ext uri="{FF2B5EF4-FFF2-40B4-BE49-F238E27FC236}">
                <a16:creationId xmlns:a16="http://schemas.microsoft.com/office/drawing/2014/main" id="{FC27D4C3-3527-438D-A767-3C8E071FC12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45921"/>
          <a:stretch/>
        </p:blipFill>
        <p:spPr>
          <a:xfrm rot="16200000" flipH="1" flipV="1">
            <a:off x="71567" y="-71568"/>
            <a:ext cx="1312242" cy="1455377"/>
          </a:xfrm>
          <a:prstGeom prst="rect">
            <a:avLst/>
          </a:prstGeom>
        </p:spPr>
      </p:pic>
      <p:pic>
        <p:nvPicPr>
          <p:cNvPr id="25" name="Graphic 24" descr="A square made of dots">
            <a:extLst>
              <a:ext uri="{FF2B5EF4-FFF2-40B4-BE49-F238E27FC236}">
                <a16:creationId xmlns:a16="http://schemas.microsoft.com/office/drawing/2014/main" id="{0F731061-97E8-407A-9A0B-001B7B2F98DD}"/>
              </a:ext>
            </a:extLst>
          </p:cNvPr>
          <p:cNvPicPr>
            <a:picLocks noChangeAspect="1"/>
          </p:cNvPicPr>
          <p:nvPr userDrawn="1"/>
        </p:nvPicPr>
        <p:blipFill rotWithShape="1">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44777" t="13758" r="30556" b="40300"/>
          <a:stretch/>
        </p:blipFill>
        <p:spPr>
          <a:xfrm rot="16200000" flipH="1">
            <a:off x="6765935" y="4607302"/>
            <a:ext cx="853440" cy="1575316"/>
          </a:xfrm>
          <a:prstGeom prst="rect">
            <a:avLst/>
          </a:prstGeom>
        </p:spPr>
      </p:pic>
    </p:spTree>
    <p:extLst>
      <p:ext uri="{BB962C8B-B14F-4D97-AF65-F5344CB8AC3E}">
        <p14:creationId xmlns:p14="http://schemas.microsoft.com/office/powerpoint/2010/main" val="11256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D324A1-5BED-48B2-8F32-80A2A2879EFF}"/>
              </a:ext>
            </a:extLst>
          </p:cNvPr>
          <p:cNvSpPr>
            <a:spLocks noGrp="1"/>
          </p:cNvSpPr>
          <p:nvPr>
            <p:ph idx="1"/>
          </p:nvPr>
        </p:nvSpPr>
        <p:spPr>
          <a:xfrm>
            <a:off x="1091694" y="1825625"/>
            <a:ext cx="7217916" cy="3976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ED912-A6E7-465F-BCFC-43B5611D8902}"/>
              </a:ext>
            </a:extLst>
          </p:cNvPr>
          <p:cNvSpPr>
            <a:spLocks noGrp="1"/>
          </p:cNvSpPr>
          <p:nvPr>
            <p:ph type="dt" sz="half" idx="10"/>
          </p:nvPr>
        </p:nvSpPr>
        <p:spPr/>
        <p:txBody>
          <a:bodyPr/>
          <a:lstStyle/>
          <a:p>
            <a:fld id="{9E7F3E95-5449-464B-9A17-EBCF3AFEBB5B}" type="datetimeFigureOut">
              <a:rPr lang="en-US" smtClean="0"/>
              <a:t>12/6/2024</a:t>
            </a:fld>
            <a:endParaRPr lang="en-US"/>
          </a:p>
        </p:txBody>
      </p:sp>
      <p:sp>
        <p:nvSpPr>
          <p:cNvPr id="5" name="Footer Placeholder 4">
            <a:extLst>
              <a:ext uri="{FF2B5EF4-FFF2-40B4-BE49-F238E27FC236}">
                <a16:creationId xmlns:a16="http://schemas.microsoft.com/office/drawing/2014/main" id="{69C5E22B-649D-4E6E-A4C4-B31035B50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3035C-9E1A-43C1-81FB-B27D0C04D350}"/>
              </a:ext>
            </a:extLst>
          </p:cNvPr>
          <p:cNvSpPr>
            <a:spLocks noGrp="1"/>
          </p:cNvSpPr>
          <p:nvPr>
            <p:ph type="sldNum" sz="quarter" idx="12"/>
          </p:nvPr>
        </p:nvSpPr>
        <p:spPr/>
        <p:txBody>
          <a:bodyPr/>
          <a:lstStyle/>
          <a:p>
            <a:fld id="{5B4CAECD-02FE-4C4A-9471-426DCC91B0DD}" type="slidenum">
              <a:rPr lang="en-US" smtClean="0"/>
              <a:t>‹#›</a:t>
            </a:fld>
            <a:endParaRPr lang="en-US"/>
          </a:p>
        </p:txBody>
      </p:sp>
      <p:sp>
        <p:nvSpPr>
          <p:cNvPr id="8" name="Title 7">
            <a:extLst>
              <a:ext uri="{FF2B5EF4-FFF2-40B4-BE49-F238E27FC236}">
                <a16:creationId xmlns:a16="http://schemas.microsoft.com/office/drawing/2014/main" id="{4FFEE128-D22C-40F6-BF3D-EC7513B482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957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pic>
        <p:nvPicPr>
          <p:cNvPr id="14" name="Picture 13" descr="Shape, circle&#10;&#10;Description automatically generated">
            <a:extLst>
              <a:ext uri="{FF2B5EF4-FFF2-40B4-BE49-F238E27FC236}">
                <a16:creationId xmlns:a16="http://schemas.microsoft.com/office/drawing/2014/main" id="{5669DAA6-2147-4540-B123-9D2DAEB822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92" t="11025" r="51888" b="9424"/>
          <a:stretch/>
        </p:blipFill>
        <p:spPr>
          <a:xfrm>
            <a:off x="4922982" y="0"/>
            <a:ext cx="4221018" cy="6858000"/>
          </a:xfrm>
          <a:prstGeom prst="rect">
            <a:avLst/>
          </a:prstGeom>
        </p:spPr>
      </p:pic>
      <p:sp>
        <p:nvSpPr>
          <p:cNvPr id="18" name="Oval 17">
            <a:extLst>
              <a:ext uri="{FF2B5EF4-FFF2-40B4-BE49-F238E27FC236}">
                <a16:creationId xmlns:a16="http://schemas.microsoft.com/office/drawing/2014/main" id="{7C90AF15-69DC-4560-96BA-4E27BB84C3F3}"/>
              </a:ext>
            </a:extLst>
          </p:cNvPr>
          <p:cNvSpPr/>
          <p:nvPr userDrawn="1"/>
        </p:nvSpPr>
        <p:spPr>
          <a:xfrm>
            <a:off x="308746" y="6288606"/>
            <a:ext cx="434342" cy="500360"/>
          </a:xfrm>
          <a:prstGeom prst="ellipse">
            <a:avLst/>
          </a:prstGeom>
          <a:noFill/>
          <a:ln w="571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51D324A1-5BED-48B2-8F32-80A2A2879EFF}"/>
              </a:ext>
            </a:extLst>
          </p:cNvPr>
          <p:cNvSpPr>
            <a:spLocks noGrp="1"/>
          </p:cNvSpPr>
          <p:nvPr>
            <p:ph idx="1"/>
          </p:nvPr>
        </p:nvSpPr>
        <p:spPr>
          <a:xfrm>
            <a:off x="628650" y="1825625"/>
            <a:ext cx="4583430" cy="3976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8976CE6-40C5-4EFC-AEDA-75E3922CF078}"/>
              </a:ext>
            </a:extLst>
          </p:cNvPr>
          <p:cNvSpPr>
            <a:spLocks noGrp="1"/>
          </p:cNvSpPr>
          <p:nvPr>
            <p:ph type="pic" sz="quarter" idx="13"/>
          </p:nvPr>
        </p:nvSpPr>
        <p:spPr>
          <a:xfrm rot="386686">
            <a:off x="6210440" y="782898"/>
            <a:ext cx="2708355" cy="2527509"/>
          </a:xfrm>
          <a:prstGeom prst="roundRect">
            <a:avLst/>
          </a:prstGeom>
          <a:blipFill>
            <a:blip r:embed="rId3"/>
            <a:stretch>
              <a:fillRect l="-1733" t="-4791" r="-4532" b="-12623"/>
            </a:stretch>
          </a:blipFill>
          <a:ln>
            <a:solidFill>
              <a:schemeClr val="tx1">
                <a:lumMod val="20000"/>
                <a:lumOff val="80000"/>
              </a:schemeClr>
            </a:solidFill>
          </a:ln>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AF9FB945-AEE2-4D5B-9FFC-F04A0F418C01}"/>
              </a:ext>
            </a:extLst>
          </p:cNvPr>
          <p:cNvSpPr>
            <a:spLocks noGrp="1"/>
          </p:cNvSpPr>
          <p:nvPr>
            <p:ph type="pic" sz="quarter" idx="14"/>
          </p:nvPr>
        </p:nvSpPr>
        <p:spPr>
          <a:xfrm rot="21288546">
            <a:off x="6260958" y="3384216"/>
            <a:ext cx="2708352" cy="2527506"/>
          </a:xfrm>
          <a:prstGeom prst="roundRect">
            <a:avLst/>
          </a:prstGeom>
          <a:blipFill>
            <a:blip r:embed="rId4"/>
            <a:stretch>
              <a:fillRect/>
            </a:stretch>
          </a:blipFill>
          <a:ln>
            <a:solidFill>
              <a:schemeClr val="tx1">
                <a:lumMod val="20000"/>
                <a:lumOff val="80000"/>
              </a:schemeClr>
            </a:solidFill>
          </a:ln>
        </p:spPr>
        <p:txBody>
          <a:bodyPr/>
          <a:lstStyle/>
          <a:p>
            <a:r>
              <a:rPr lang="en-US"/>
              <a:t>Click icon to add picture</a:t>
            </a:r>
          </a:p>
        </p:txBody>
      </p:sp>
      <p:pic>
        <p:nvPicPr>
          <p:cNvPr id="13" name="Graphic 12" descr="Grid lines">
            <a:extLst>
              <a:ext uri="{FF2B5EF4-FFF2-40B4-BE49-F238E27FC236}">
                <a16:creationId xmlns:a16="http://schemas.microsoft.com/office/drawing/2014/main" id="{6273BC6E-DF37-4151-9373-A53163C8B803}"/>
              </a:ext>
            </a:extLst>
          </p:cNvPr>
          <p:cNvPicPr>
            <a:picLocks noChangeAspect="1"/>
          </p:cNvPicPr>
          <p:nvPr userDrawn="1"/>
        </p:nvPicPr>
        <p:blipFill rotWithShape="1">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62255" b="2640"/>
          <a:stretch/>
        </p:blipFill>
        <p:spPr>
          <a:xfrm>
            <a:off x="-1367" y="4645890"/>
            <a:ext cx="744455" cy="2212109"/>
          </a:xfrm>
          <a:prstGeom prst="rect">
            <a:avLst/>
          </a:prstGeom>
        </p:spPr>
      </p:pic>
      <p:sp>
        <p:nvSpPr>
          <p:cNvPr id="19" name="Oval 18">
            <a:extLst>
              <a:ext uri="{FF2B5EF4-FFF2-40B4-BE49-F238E27FC236}">
                <a16:creationId xmlns:a16="http://schemas.microsoft.com/office/drawing/2014/main" id="{9D78829A-F820-4959-A794-529717DB7BCD}"/>
              </a:ext>
            </a:extLst>
          </p:cNvPr>
          <p:cNvSpPr/>
          <p:nvPr userDrawn="1"/>
        </p:nvSpPr>
        <p:spPr>
          <a:xfrm>
            <a:off x="-47099" y="5262141"/>
            <a:ext cx="228545" cy="263282"/>
          </a:xfrm>
          <a:prstGeom prst="ellipse">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Date Placeholder 23">
            <a:extLst>
              <a:ext uri="{FF2B5EF4-FFF2-40B4-BE49-F238E27FC236}">
                <a16:creationId xmlns:a16="http://schemas.microsoft.com/office/drawing/2014/main" id="{F40B23F7-B13D-47B8-BA82-EC4EC5C630F6}"/>
              </a:ext>
            </a:extLst>
          </p:cNvPr>
          <p:cNvSpPr>
            <a:spLocks noGrp="1"/>
          </p:cNvSpPr>
          <p:nvPr>
            <p:ph type="dt" sz="half" idx="15"/>
          </p:nvPr>
        </p:nvSpPr>
        <p:spPr/>
        <p:txBody>
          <a:bodyPr/>
          <a:lstStyle/>
          <a:p>
            <a:fld id="{9E7F3E95-5449-464B-9A17-EBCF3AFEBB5B}" type="datetimeFigureOut">
              <a:rPr lang="en-US" smtClean="0"/>
              <a:pPr/>
              <a:t>12/6/2024</a:t>
            </a:fld>
            <a:endParaRPr lang="en-US" dirty="0"/>
          </a:p>
        </p:txBody>
      </p:sp>
      <p:sp>
        <p:nvSpPr>
          <p:cNvPr id="25" name="Footer Placeholder 24">
            <a:extLst>
              <a:ext uri="{FF2B5EF4-FFF2-40B4-BE49-F238E27FC236}">
                <a16:creationId xmlns:a16="http://schemas.microsoft.com/office/drawing/2014/main" id="{276EF49D-4D8B-4E9F-8384-C308D59E8C73}"/>
              </a:ext>
            </a:extLst>
          </p:cNvPr>
          <p:cNvSpPr>
            <a:spLocks noGrp="1"/>
          </p:cNvSpPr>
          <p:nvPr>
            <p:ph type="ftr" sz="quarter" idx="16"/>
          </p:nvPr>
        </p:nvSpPr>
        <p:spPr/>
        <p:txBody>
          <a:bodyPr/>
          <a:lstStyle/>
          <a:p>
            <a:endParaRPr lang="en-US" dirty="0"/>
          </a:p>
        </p:txBody>
      </p:sp>
      <p:sp>
        <p:nvSpPr>
          <p:cNvPr id="26" name="Slide Number Placeholder 25">
            <a:extLst>
              <a:ext uri="{FF2B5EF4-FFF2-40B4-BE49-F238E27FC236}">
                <a16:creationId xmlns:a16="http://schemas.microsoft.com/office/drawing/2014/main" id="{0F3C96ED-A555-4D9A-9AAC-4BB3BEDA66F9}"/>
              </a:ext>
            </a:extLst>
          </p:cNvPr>
          <p:cNvSpPr>
            <a:spLocks noGrp="1"/>
          </p:cNvSpPr>
          <p:nvPr>
            <p:ph type="sldNum" sz="quarter" idx="17"/>
          </p:nvPr>
        </p:nvSpPr>
        <p:spPr/>
        <p:txBody>
          <a:bodyPr/>
          <a:lstStyle/>
          <a:p>
            <a:fld id="{5B4CAECD-02FE-4C4A-9471-426DCC91B0DD}" type="slidenum">
              <a:rPr lang="en-US" smtClean="0"/>
              <a:pPr/>
              <a:t>‹#›</a:t>
            </a:fld>
            <a:endParaRPr lang="en-US" dirty="0"/>
          </a:p>
        </p:txBody>
      </p:sp>
      <p:sp>
        <p:nvSpPr>
          <p:cNvPr id="27" name="Title 26">
            <a:extLst>
              <a:ext uri="{FF2B5EF4-FFF2-40B4-BE49-F238E27FC236}">
                <a16:creationId xmlns:a16="http://schemas.microsoft.com/office/drawing/2014/main" id="{BC0EB494-FD50-4D24-802D-CF95A8D502C1}"/>
              </a:ext>
            </a:extLst>
          </p:cNvPr>
          <p:cNvSpPr>
            <a:spLocks noGrp="1"/>
          </p:cNvSpPr>
          <p:nvPr>
            <p:ph type="title"/>
          </p:nvPr>
        </p:nvSpPr>
        <p:spPr>
          <a:xfrm>
            <a:off x="628651" y="585652"/>
            <a:ext cx="5040630" cy="1105037"/>
          </a:xfrm>
        </p:spPr>
        <p:txBody>
          <a:bodyPr/>
          <a:lstStyle/>
          <a:p>
            <a:r>
              <a:rPr lang="en-US"/>
              <a:t>Click to edit Master title style</a:t>
            </a:r>
            <a:endParaRPr lang="en-US" dirty="0"/>
          </a:p>
        </p:txBody>
      </p:sp>
    </p:spTree>
    <p:extLst>
      <p:ext uri="{BB962C8B-B14F-4D97-AF65-F5344CB8AC3E}">
        <p14:creationId xmlns:p14="http://schemas.microsoft.com/office/powerpoint/2010/main" val="13349966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7.png"/><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37" Type="http://schemas.openxmlformats.org/officeDocument/2006/relationships/image" Target="../media/image5.png"/><Relationship Id="rId40" Type="http://schemas.openxmlformats.org/officeDocument/2006/relationships/image" Target="../media/image8.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4.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38"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Graphic 20" descr="An organic corner shape">
            <a:extLst>
              <a:ext uri="{FF2B5EF4-FFF2-40B4-BE49-F238E27FC236}">
                <a16:creationId xmlns:a16="http://schemas.microsoft.com/office/drawing/2014/main" id="{AAA8BC64-B0EE-4F4E-9FA2-6F8E55065632}"/>
              </a:ext>
            </a:extLst>
          </p:cNvPr>
          <p:cNvPicPr>
            <a:picLocks noChangeAspect="1"/>
          </p:cNvPicPr>
          <p:nvPr userDrawn="1"/>
        </p:nvPicPr>
        <p:blipFill rotWithShape="1">
          <a:blip r:embed="rId33">
            <a:extLst>
              <a:ext uri="{96DAC541-7B7A-43D3-8B79-37D633B846F1}">
                <asvg:svgBlip xmlns:asvg="http://schemas.microsoft.com/office/drawing/2016/SVG/main" r:embed="rId34"/>
              </a:ext>
            </a:extLst>
          </a:blip>
          <a:srcRect t="47415" r="11642"/>
          <a:stretch/>
        </p:blipFill>
        <p:spPr>
          <a:xfrm>
            <a:off x="-10180" y="4929150"/>
            <a:ext cx="3241060" cy="1928850"/>
          </a:xfrm>
          <a:prstGeom prst="rect">
            <a:avLst/>
          </a:prstGeom>
        </p:spPr>
      </p:pic>
      <p:pic>
        <p:nvPicPr>
          <p:cNvPr id="22" name="Graphic 21" descr="A circle filled with diagonal lines">
            <a:extLst>
              <a:ext uri="{FF2B5EF4-FFF2-40B4-BE49-F238E27FC236}">
                <a16:creationId xmlns:a16="http://schemas.microsoft.com/office/drawing/2014/main" id="{5A1A4291-D0EE-4EC9-B9F8-E2A1A65D38E5}"/>
              </a:ext>
            </a:extLst>
          </p:cNvPr>
          <p:cNvPicPr>
            <a:picLocks noChangeAspect="1"/>
          </p:cNvPicPr>
          <p:nvPr userDrawn="1"/>
        </p:nvPicPr>
        <p:blipFill rotWithShape="1">
          <a:blip r:embed="rId35">
            <a:extLst>
              <a:ext uri="{96DAC541-7B7A-43D3-8B79-37D633B846F1}">
                <asvg:svgBlip xmlns:asvg="http://schemas.microsoft.com/office/drawing/2016/SVG/main" r:embed="rId36"/>
              </a:ext>
            </a:extLst>
          </a:blip>
          <a:srcRect l="58934" t="11636" r="12364" b="10950"/>
          <a:stretch/>
        </p:blipFill>
        <p:spPr>
          <a:xfrm>
            <a:off x="-10180" y="4265888"/>
            <a:ext cx="961039" cy="2592111"/>
          </a:xfrm>
          <a:prstGeom prst="rect">
            <a:avLst/>
          </a:prstGeom>
        </p:spPr>
      </p:pic>
      <p:cxnSp>
        <p:nvCxnSpPr>
          <p:cNvPr id="23" name="Straight Connector 22">
            <a:extLst>
              <a:ext uri="{FF2B5EF4-FFF2-40B4-BE49-F238E27FC236}">
                <a16:creationId xmlns:a16="http://schemas.microsoft.com/office/drawing/2014/main" id="{33B3AF7B-12A9-4689-96FC-AB2E3053F04F}"/>
              </a:ext>
            </a:extLst>
          </p:cNvPr>
          <p:cNvCxnSpPr>
            <a:cxnSpLocks/>
          </p:cNvCxnSpPr>
          <p:nvPr userDrawn="1"/>
        </p:nvCxnSpPr>
        <p:spPr>
          <a:xfrm flipH="1">
            <a:off x="732525" y="6197283"/>
            <a:ext cx="4135225"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927016" y="618353"/>
            <a:ext cx="623700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7016" y="2076904"/>
            <a:ext cx="6957144" cy="40283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rgbClr val="000000"/>
                </a:solidFill>
              </a:defRPr>
            </a:lvl1pPr>
          </a:lstStyle>
          <a:p>
            <a:fld id="{5F04B6FE-C588-47DB-B391-9B05A3EE49FB}" type="datetimeFigureOut">
              <a:rPr lang="en-US" smtClean="0"/>
              <a:pPr/>
              <a:t>12/6/2024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rgbClr val="000000"/>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rgbClr val="000000"/>
                </a:solidFill>
              </a:defRPr>
            </a:lvl1pPr>
          </a:lstStyle>
          <a:p>
            <a:fld id="{CE7D89A8-707A-4211-B4C1-F782CEB4C25A}" type="slidenum">
              <a:rPr lang="en-US" smtClean="0"/>
              <a:pPr/>
              <a:t>‹#›</a:t>
            </a:fld>
            <a:endParaRPr lang="en-US"/>
          </a:p>
        </p:txBody>
      </p:sp>
      <p:pic>
        <p:nvPicPr>
          <p:cNvPr id="89" name="Graphic 88" descr="A square made of dots">
            <a:extLst>
              <a:ext uri="{FF2B5EF4-FFF2-40B4-BE49-F238E27FC236}">
                <a16:creationId xmlns:a16="http://schemas.microsoft.com/office/drawing/2014/main" id="{74B1ED2A-B088-49DB-AEDC-E6843352F40B}"/>
              </a:ext>
            </a:extLst>
          </p:cNvPr>
          <p:cNvPicPr>
            <a:picLocks noChangeAspect="1"/>
          </p:cNvPicPr>
          <p:nvPr userDrawn="1"/>
        </p:nvPicPr>
        <p:blipFill rotWithShape="1">
          <a:blip r:embed="rId37" cstate="hqprint">
            <a:extLst>
              <a:ext uri="{28A0092B-C50C-407E-A947-70E740481C1C}">
                <a14:useLocalDpi xmlns:a14="http://schemas.microsoft.com/office/drawing/2010/main" val="0"/>
              </a:ext>
              <a:ext uri="{96DAC541-7B7A-43D3-8B79-37D633B846F1}">
                <asvg:svgBlip xmlns:asvg="http://schemas.microsoft.com/office/drawing/2016/SVG/main" r:embed="rId38"/>
              </a:ext>
            </a:extLst>
          </a:blip>
          <a:srcRect l="13332" t="46819" r="40223" b="13693"/>
          <a:stretch/>
        </p:blipFill>
        <p:spPr>
          <a:xfrm>
            <a:off x="7620400" y="-10116"/>
            <a:ext cx="1523599" cy="1295383"/>
          </a:xfrm>
          <a:prstGeom prst="rect">
            <a:avLst/>
          </a:prstGeom>
        </p:spPr>
      </p:pic>
      <p:grpSp>
        <p:nvGrpSpPr>
          <p:cNvPr id="24" name="Group 23">
            <a:extLst>
              <a:ext uri="{FF2B5EF4-FFF2-40B4-BE49-F238E27FC236}">
                <a16:creationId xmlns:a16="http://schemas.microsoft.com/office/drawing/2014/main" id="{E2EB91C1-BBE8-4980-A364-0FA250E3FB74}"/>
              </a:ext>
            </a:extLst>
          </p:cNvPr>
          <p:cNvGrpSpPr/>
          <p:nvPr userDrawn="1"/>
        </p:nvGrpSpPr>
        <p:grpSpPr>
          <a:xfrm rot="16200000">
            <a:off x="7425525" y="1147883"/>
            <a:ext cx="2584807" cy="869620"/>
            <a:chOff x="9177476" y="5772727"/>
            <a:chExt cx="2584807" cy="869620"/>
          </a:xfrm>
          <a:solidFill>
            <a:schemeClr val="accent4">
              <a:lumMod val="75000"/>
            </a:schemeClr>
          </a:solidFill>
        </p:grpSpPr>
        <p:sp>
          <p:nvSpPr>
            <p:cNvPr id="25" name="Rectangle 24">
              <a:extLst>
                <a:ext uri="{FF2B5EF4-FFF2-40B4-BE49-F238E27FC236}">
                  <a16:creationId xmlns:a16="http://schemas.microsoft.com/office/drawing/2014/main" id="{8A0AA652-1852-400A-8ED3-01FF26B9E262}"/>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223F896-38FB-4406-91AE-FE5D4D393B69}"/>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D90CF9D-3DD0-40BA-BAB7-A1EA7BE4C58D}"/>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D846E4F-A76D-440E-9027-3C447BD42E71}"/>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F7994BAD-2659-4110-B5CF-4A0377C55BD0}"/>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B88285C-913E-4FB8-A17E-419604F72163}"/>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45D2478-AFC1-4AFC-AFAD-66F1D9EB1B69}"/>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Graphic 31" descr="A square made of dots">
            <a:extLst>
              <a:ext uri="{FF2B5EF4-FFF2-40B4-BE49-F238E27FC236}">
                <a16:creationId xmlns:a16="http://schemas.microsoft.com/office/drawing/2014/main" id="{74CF5F3B-2536-439B-A6F6-1CAF0296C556}"/>
              </a:ext>
            </a:extLst>
          </p:cNvPr>
          <p:cNvPicPr>
            <a:picLocks noChangeAspect="1"/>
          </p:cNvPicPr>
          <p:nvPr userDrawn="1"/>
        </p:nvPicPr>
        <p:blipFill rotWithShape="1">
          <a:blip r:embed="rId39" cstate="hqprint">
            <a:extLst>
              <a:ext uri="{28A0092B-C50C-407E-A947-70E740481C1C}">
                <a14:useLocalDpi xmlns:a14="http://schemas.microsoft.com/office/drawing/2010/main" val="0"/>
              </a:ext>
              <a:ext uri="{96DAC541-7B7A-43D3-8B79-37D633B846F1}">
                <asvg:svgBlip xmlns:asvg="http://schemas.microsoft.com/office/drawing/2016/SVG/main" r:embed="rId40"/>
              </a:ext>
            </a:extLst>
          </a:blip>
          <a:srcRect l="13332" t="46819" r="40223" b="13693"/>
          <a:stretch/>
        </p:blipFill>
        <p:spPr>
          <a:xfrm>
            <a:off x="7620400" y="-10116"/>
            <a:ext cx="1523599" cy="1295383"/>
          </a:xfrm>
          <a:prstGeom prst="rect">
            <a:avLst/>
          </a:prstGeom>
        </p:spPr>
      </p:pic>
      <p:pic>
        <p:nvPicPr>
          <p:cNvPr id="43" name="Picture 42">
            <a:extLst>
              <a:ext uri="{FF2B5EF4-FFF2-40B4-BE49-F238E27FC236}">
                <a16:creationId xmlns:a16="http://schemas.microsoft.com/office/drawing/2014/main" id="{8261AAE6-4979-4D5D-B0A5-B178A7828414}"/>
              </a:ext>
            </a:extLst>
          </p:cNvPr>
          <p:cNvPicPr>
            <a:picLocks noChangeAspect="1"/>
          </p:cNvPicPr>
          <p:nvPr userDrawn="1"/>
        </p:nvPicPr>
        <p:blipFill>
          <a:blip r:embed="rId41" cstate="hqprint">
            <a:extLst>
              <a:ext uri="{28A0092B-C50C-407E-A947-70E740481C1C}">
                <a14:useLocalDpi xmlns:a14="http://schemas.microsoft.com/office/drawing/2010/main" val="0"/>
              </a:ext>
            </a:extLst>
          </a:blip>
          <a:srcRect/>
          <a:stretch/>
        </p:blipFill>
        <p:spPr>
          <a:xfrm>
            <a:off x="7636028" y="5049504"/>
            <a:ext cx="1188720" cy="1188720"/>
          </a:xfrm>
          <a:prstGeom prst="rect">
            <a:avLst/>
          </a:prstGeom>
        </p:spPr>
      </p:pic>
    </p:spTree>
    <p:extLst>
      <p:ext uri="{BB962C8B-B14F-4D97-AF65-F5344CB8AC3E}">
        <p14:creationId xmlns:p14="http://schemas.microsoft.com/office/powerpoint/2010/main" val="1086278647"/>
      </p:ext>
    </p:extLst>
  </p:cSld>
  <p:clrMap bg1="lt1" tx1="dk1" bg2="lt2" tx2="dk2" accent1="accent1" accent2="accent2" accent3="accent3" accent4="accent4" accent5="accent5" accent6="accent6" hlink="hlink" folHlink="folHlink"/>
  <p:sldLayoutIdLst>
    <p:sldLayoutId id="2147483685" r:id="rId1"/>
    <p:sldLayoutId id="2147483684" r:id="rId2"/>
    <p:sldLayoutId id="2147483686" r:id="rId3"/>
    <p:sldLayoutId id="2147483687" r:id="rId4"/>
    <p:sldLayoutId id="2147483673"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Lst>
  <p:txStyles>
    <p:title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ambaplans.com/"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hyperlink" Target="https://www.opm.gov/healthcare-insurance/healthcare/plan-information/plans/"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hyperlink" Target="https://www.opm.gov/forms/pdf_fill/sf2809.pdf"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hyperlink" Target="http://www.benefeds.gov/" TargetMode="External"/><Relationship Id="rId2" Type="http://schemas.openxmlformats.org/officeDocument/2006/relationships/hyperlink" Target="https://www.opm.gov/healthcare-insurance/healthcare/plan-information/compare-plans/fedvip"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www.fsafeds.com/"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hyperlink" Target="https://www.ltcfeds.com/"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mailto:email@bie.edu" TargetMode="Externa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s://www.tsp.gov/online-learning/"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www.tsp.gov/" TargetMode="External"/><Relationship Id="rId2" Type="http://schemas.openxmlformats.org/officeDocument/2006/relationships/hyperlink" Target="https://www.tsp.gov/publications/tspbk08.pdf"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www.opm.gov/insure/designations/index.asp"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https://espyr.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hyperlink" Target="mailto:email@bie.edu" TargetMode="Externa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hyperlink" Target="https://www.opm.gov/healthcare-insurance/life-insurance/"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hyperlink" Target="https://www.opm.gov/forms/pdf_fill/sf2817.pdf" TargetMode="External"/><Relationship Id="rId2" Type="http://schemas.openxmlformats.org/officeDocument/2006/relationships/hyperlink" Target="https://www.opm.gov/retirement-services/calculators/fegli-calculator/"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9E705-BEA3-4DFC-9C0B-E0410CC4A848}"/>
              </a:ext>
            </a:extLst>
          </p:cNvPr>
          <p:cNvSpPr>
            <a:spLocks noGrp="1"/>
          </p:cNvSpPr>
          <p:nvPr>
            <p:ph type="title"/>
          </p:nvPr>
        </p:nvSpPr>
        <p:spPr>
          <a:xfrm>
            <a:off x="1118389" y="3020756"/>
            <a:ext cx="6705600" cy="1325563"/>
          </a:xfrm>
        </p:spPr>
        <p:txBody>
          <a:bodyPr/>
          <a:lstStyle/>
          <a:p>
            <a:pPr algn="ctr"/>
            <a:r>
              <a:rPr lang="en-US" dirty="0"/>
              <a:t>New employee benefits orientation</a:t>
            </a:r>
          </a:p>
        </p:txBody>
      </p:sp>
    </p:spTree>
    <p:extLst>
      <p:ext uri="{BB962C8B-B14F-4D97-AF65-F5344CB8AC3E}">
        <p14:creationId xmlns:p14="http://schemas.microsoft.com/office/powerpoint/2010/main" val="6046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1694" y="2080806"/>
            <a:ext cx="7217916" cy="3976912"/>
          </a:xfrm>
        </p:spPr>
        <p:txBody>
          <a:bodyPr>
            <a:normAutofit/>
          </a:bodyPr>
          <a:lstStyle/>
          <a:p>
            <a:r>
              <a:rPr lang="en-US" sz="2000" dirty="0"/>
              <a:t>Available to employees at certain participating agencies (DOI- Title 5 only)</a:t>
            </a:r>
          </a:p>
          <a:p>
            <a:r>
              <a:rPr lang="en-US" sz="2000" dirty="0"/>
              <a:t>Provides immediate cash benefit to surviving beneficiary(</a:t>
            </a:r>
            <a:r>
              <a:rPr lang="en-US" sz="2000" dirty="0" err="1"/>
              <a:t>ies</a:t>
            </a:r>
            <a:r>
              <a:rPr lang="en-US" sz="2000" dirty="0"/>
              <a:t>) within 24 hours following agency notification of employee’s death</a:t>
            </a:r>
          </a:p>
          <a:p>
            <a:r>
              <a:rPr lang="en-US" sz="2000" dirty="0"/>
              <a:t>60 days to enroll as new employee</a:t>
            </a:r>
          </a:p>
          <a:p>
            <a:r>
              <a:rPr lang="en-US" sz="2000" dirty="0"/>
              <a:t>Enroll online at </a:t>
            </a:r>
            <a:r>
              <a:rPr lang="en-US" sz="2000" dirty="0">
                <a:hlinkClick r:id="rId2"/>
              </a:rPr>
              <a:t>www.sambaplans.com</a:t>
            </a:r>
            <a:r>
              <a:rPr lang="en-US" sz="2000" dirty="0"/>
              <a:t> or call 1-800-638-6589 Monday – Friday 8:00 am to 5:00 pm EST</a:t>
            </a:r>
          </a:p>
          <a:p>
            <a:r>
              <a:rPr lang="en-US" sz="2000" dirty="0"/>
              <a:t>Two coverage levels-</a:t>
            </a:r>
          </a:p>
          <a:p>
            <a:pPr lvl="1"/>
            <a:r>
              <a:rPr lang="en-US" sz="2000" dirty="0"/>
              <a:t>$17,500 - $39 annually</a:t>
            </a:r>
          </a:p>
          <a:p>
            <a:pPr lvl="1"/>
            <a:r>
              <a:rPr lang="en-US" sz="2000" dirty="0"/>
              <a:t>$35,000 - $78 annually</a:t>
            </a:r>
          </a:p>
          <a:p>
            <a:endParaRPr lang="en-US" dirty="0"/>
          </a:p>
        </p:txBody>
      </p:sp>
      <p:sp>
        <p:nvSpPr>
          <p:cNvPr id="3" name="Title 2"/>
          <p:cNvSpPr>
            <a:spLocks noGrp="1"/>
          </p:cNvSpPr>
          <p:nvPr>
            <p:ph type="title"/>
          </p:nvPr>
        </p:nvSpPr>
        <p:spPr>
          <a:xfrm>
            <a:off x="969547" y="340574"/>
            <a:ext cx="6237002" cy="1325563"/>
          </a:xfrm>
        </p:spPr>
        <p:txBody>
          <a:bodyPr>
            <a:normAutofit/>
          </a:bodyPr>
          <a:lstStyle/>
          <a:p>
            <a:pPr algn="ctr"/>
            <a:r>
              <a:rPr lang="en-US" sz="3600" u="sng" dirty="0"/>
              <a:t>Employee benevolent fund</a:t>
            </a:r>
          </a:p>
        </p:txBody>
      </p:sp>
    </p:spTree>
    <p:extLst>
      <p:ext uri="{BB962C8B-B14F-4D97-AF65-F5344CB8AC3E}">
        <p14:creationId xmlns:p14="http://schemas.microsoft.com/office/powerpoint/2010/main" val="26343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6B3DE-6974-465F-9D2D-FF36CBCC0E57}"/>
              </a:ext>
            </a:extLst>
          </p:cNvPr>
          <p:cNvSpPr txBox="1">
            <a:spLocks/>
          </p:cNvSpPr>
          <p:nvPr/>
        </p:nvSpPr>
        <p:spPr>
          <a:xfrm>
            <a:off x="1008992" y="275543"/>
            <a:ext cx="623700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a:lstStyle>
          <a:p>
            <a:pPr algn="ctr">
              <a:lnSpc>
                <a:spcPct val="100000"/>
              </a:lnSpc>
            </a:pPr>
            <a:r>
              <a:rPr lang="en-US" u="sng" dirty="0"/>
              <a:t>Federal employees health benefits (fehb) program</a:t>
            </a:r>
          </a:p>
        </p:txBody>
      </p:sp>
      <p:sp>
        <p:nvSpPr>
          <p:cNvPr id="4" name="Rectangle 3"/>
          <p:cNvSpPr/>
          <p:nvPr/>
        </p:nvSpPr>
        <p:spPr>
          <a:xfrm>
            <a:off x="1008992" y="1855882"/>
            <a:ext cx="7504387" cy="4370427"/>
          </a:xfrm>
          <a:prstGeom prst="rect">
            <a:avLst/>
          </a:prstGeom>
        </p:spPr>
        <p:txBody>
          <a:bodyPr wrap="square">
            <a:spAutoFit/>
          </a:bodyPr>
          <a:lstStyle/>
          <a:p>
            <a:pPr marL="228600" lvl="0" indent="-228600">
              <a:lnSpc>
                <a:spcPct val="80000"/>
              </a:lnSpc>
              <a:buFont typeface="Arial" panose="020B0604020202020204" pitchFamily="34" charset="0"/>
              <a:buChar char="•"/>
            </a:pPr>
            <a:r>
              <a:rPr lang="en-US" sz="2000" dirty="0">
                <a:solidFill>
                  <a:srgbClr val="0F6460"/>
                </a:solidFill>
              </a:rPr>
              <a:t>Immediate eligibility – coverage effective first pay period after HR receives enrollment form and following a pay period in pay status</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60000"/>
              </a:lnSpc>
              <a:buFont typeface="Arial" panose="020B0604020202020204" pitchFamily="34" charset="0"/>
              <a:buChar char="•"/>
            </a:pPr>
            <a:r>
              <a:rPr lang="en-US" sz="2000" dirty="0">
                <a:solidFill>
                  <a:srgbClr val="0F6460"/>
                </a:solidFill>
              </a:rPr>
              <a:t>60 days to enroll as new employee</a:t>
            </a:r>
          </a:p>
          <a:p>
            <a:pPr marL="228600" lvl="0" indent="-228600">
              <a:lnSpc>
                <a:spcPct val="60000"/>
              </a:lnSpc>
              <a:buFont typeface="Arial" panose="020B0604020202020204" pitchFamily="34" charset="0"/>
              <a:buChar char="•"/>
            </a:pPr>
            <a:endParaRPr lang="en-US" sz="2000" dirty="0">
              <a:solidFill>
                <a:srgbClr val="0F6460"/>
              </a:solidFill>
            </a:endParaRPr>
          </a:p>
          <a:p>
            <a:pPr marL="228600" lvl="0" indent="-228600">
              <a:lnSpc>
                <a:spcPct val="60000"/>
              </a:lnSpc>
              <a:spcAft>
                <a:spcPts val="600"/>
              </a:spcAft>
              <a:buFont typeface="Arial" panose="020B0604020202020204" pitchFamily="34" charset="0"/>
              <a:buChar char="•"/>
            </a:pPr>
            <a:r>
              <a:rPr lang="en-US" sz="2000" dirty="0">
                <a:solidFill>
                  <a:srgbClr val="0F6460"/>
                </a:solidFill>
              </a:rPr>
              <a:t>Premium Conversion (pre-tax)</a:t>
            </a:r>
          </a:p>
          <a:p>
            <a:pPr marL="685800" lvl="1" indent="-228600">
              <a:lnSpc>
                <a:spcPct val="80000"/>
              </a:lnSpc>
              <a:buFont typeface="Arial" panose="020B0604020202020204" pitchFamily="34" charset="0"/>
              <a:buChar char="•"/>
            </a:pPr>
            <a:r>
              <a:rPr lang="en-US" sz="2000" dirty="0">
                <a:solidFill>
                  <a:srgbClr val="0F6460"/>
                </a:solidFill>
              </a:rPr>
              <a:t>Automatic enrollment</a:t>
            </a:r>
          </a:p>
          <a:p>
            <a:pPr marL="685800" lvl="1" indent="-228600">
              <a:lnSpc>
                <a:spcPct val="80000"/>
              </a:lnSpc>
              <a:buFont typeface="Arial" panose="020B0604020202020204" pitchFamily="34" charset="0"/>
              <a:buChar char="•"/>
            </a:pPr>
            <a:r>
              <a:rPr lang="en-US" sz="2000" dirty="0">
                <a:solidFill>
                  <a:srgbClr val="0F6460"/>
                </a:solidFill>
              </a:rPr>
              <a:t>Limits ability to cancel or decrease enrollment</a:t>
            </a:r>
          </a:p>
          <a:p>
            <a:pPr marL="685800" lvl="1" indent="-228600">
              <a:lnSpc>
                <a:spcPct val="80000"/>
              </a:lnSpc>
              <a:buFont typeface="Arial" panose="020B0604020202020204" pitchFamily="34" charset="0"/>
              <a:buChar char="•"/>
            </a:pPr>
            <a:r>
              <a:rPr lang="en-US" sz="2000" dirty="0">
                <a:solidFill>
                  <a:srgbClr val="0F6460"/>
                </a:solidFill>
              </a:rPr>
              <a:t>Lowers taxes </a:t>
            </a:r>
          </a:p>
          <a:p>
            <a:pPr marL="685800" lvl="1" indent="-228600">
              <a:lnSpc>
                <a:spcPct val="80000"/>
              </a:lnSpc>
              <a:buFont typeface="Arial" panose="020B0604020202020204" pitchFamily="34" charset="0"/>
              <a:buChar char="•"/>
            </a:pPr>
            <a:r>
              <a:rPr lang="en-US" sz="2000" dirty="0">
                <a:solidFill>
                  <a:srgbClr val="0F6460"/>
                </a:solidFill>
              </a:rPr>
              <a:t>Can waive in first 60 days or with Qualifying Life Event (QLE)</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60000"/>
              </a:lnSpc>
              <a:spcAft>
                <a:spcPts val="600"/>
              </a:spcAft>
              <a:buFont typeface="Arial" panose="020B0604020202020204" pitchFamily="34" charset="0"/>
              <a:buChar char="•"/>
            </a:pPr>
            <a:r>
              <a:rPr lang="en-US" sz="2000" dirty="0">
                <a:solidFill>
                  <a:srgbClr val="0F6460"/>
                </a:solidFill>
              </a:rPr>
              <a:t>Enrollment types</a:t>
            </a:r>
          </a:p>
          <a:p>
            <a:pPr marL="685800" lvl="1" indent="-228600">
              <a:lnSpc>
                <a:spcPct val="70000"/>
              </a:lnSpc>
              <a:buFont typeface="Arial" panose="020B0604020202020204" pitchFamily="34" charset="0"/>
              <a:buChar char="•"/>
            </a:pPr>
            <a:r>
              <a:rPr lang="en-US" sz="2000" dirty="0">
                <a:solidFill>
                  <a:srgbClr val="0F6460"/>
                </a:solidFill>
              </a:rPr>
              <a:t>Self Only</a:t>
            </a:r>
          </a:p>
          <a:p>
            <a:pPr marL="685800" lvl="1" indent="-228600">
              <a:lnSpc>
                <a:spcPct val="70000"/>
              </a:lnSpc>
              <a:buFont typeface="Arial" panose="020B0604020202020204" pitchFamily="34" charset="0"/>
              <a:buChar char="•"/>
            </a:pPr>
            <a:r>
              <a:rPr lang="en-US" sz="2000" dirty="0">
                <a:solidFill>
                  <a:srgbClr val="0F6460"/>
                </a:solidFill>
              </a:rPr>
              <a:t>Self Plus One</a:t>
            </a:r>
          </a:p>
          <a:p>
            <a:pPr marL="685800" lvl="1" indent="-228600">
              <a:lnSpc>
                <a:spcPct val="70000"/>
              </a:lnSpc>
              <a:buFont typeface="Arial" panose="020B0604020202020204" pitchFamily="34" charset="0"/>
              <a:buChar char="•"/>
            </a:pPr>
            <a:r>
              <a:rPr lang="en-US" sz="2000" dirty="0">
                <a:solidFill>
                  <a:srgbClr val="0F6460"/>
                </a:solidFill>
              </a:rPr>
              <a:t>Self and Family</a:t>
            </a:r>
          </a:p>
          <a:p>
            <a:pPr marL="228600" lvl="0" indent="-228600">
              <a:lnSpc>
                <a:spcPct val="60000"/>
              </a:lnSpc>
              <a:buFont typeface="Arial" panose="020B0604020202020204" pitchFamily="34" charset="0"/>
              <a:buChar char="•"/>
            </a:pPr>
            <a:endParaRPr lang="en-US" sz="2000" dirty="0">
              <a:solidFill>
                <a:srgbClr val="0F6460"/>
              </a:solidFill>
            </a:endParaRPr>
          </a:p>
          <a:p>
            <a:pPr marL="228600" lvl="0" indent="-228600">
              <a:lnSpc>
                <a:spcPct val="60000"/>
              </a:lnSpc>
              <a:buFont typeface="Arial" panose="020B0604020202020204" pitchFamily="34" charset="0"/>
              <a:buChar char="•"/>
            </a:pPr>
            <a:r>
              <a:rPr lang="en-US" sz="2000" dirty="0">
                <a:solidFill>
                  <a:srgbClr val="0F6460"/>
                </a:solidFill>
              </a:rPr>
              <a:t>Changes may be made during annual Open Season or with QLE</a:t>
            </a:r>
          </a:p>
          <a:p>
            <a:pPr marL="22860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275021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6B3DE-6974-465F-9D2D-FF36CBCC0E57}"/>
              </a:ext>
            </a:extLst>
          </p:cNvPr>
          <p:cNvSpPr txBox="1">
            <a:spLocks/>
          </p:cNvSpPr>
          <p:nvPr/>
        </p:nvSpPr>
        <p:spPr>
          <a:xfrm>
            <a:off x="1008992" y="275543"/>
            <a:ext cx="623700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a:lstStyle>
          <a:p>
            <a:pPr algn="ctr">
              <a:lnSpc>
                <a:spcPct val="100000"/>
              </a:lnSpc>
            </a:pPr>
            <a:r>
              <a:rPr lang="en-US" u="sng" dirty="0"/>
              <a:t>Federal employees health benefits (fehb) program</a:t>
            </a:r>
          </a:p>
        </p:txBody>
      </p:sp>
      <p:sp>
        <p:nvSpPr>
          <p:cNvPr id="4" name="Rectangle 3"/>
          <p:cNvSpPr/>
          <p:nvPr/>
        </p:nvSpPr>
        <p:spPr>
          <a:xfrm>
            <a:off x="1008992" y="1940942"/>
            <a:ext cx="7504387" cy="3323987"/>
          </a:xfrm>
          <a:prstGeom prst="rect">
            <a:avLst/>
          </a:prstGeom>
        </p:spPr>
        <p:txBody>
          <a:bodyPr wrap="square">
            <a:spAutoFit/>
          </a:bodyPr>
          <a:lstStyle/>
          <a:p>
            <a:pPr marL="228600" lvl="0" indent="-228600">
              <a:lnSpc>
                <a:spcPct val="70000"/>
              </a:lnSpc>
              <a:buFont typeface="Arial" panose="020B0604020202020204" pitchFamily="34" charset="0"/>
              <a:buChar char="•"/>
            </a:pPr>
            <a:r>
              <a:rPr lang="en-US" sz="2000" dirty="0">
                <a:solidFill>
                  <a:srgbClr val="0F6460"/>
                </a:solidFill>
              </a:rPr>
              <a:t>Plan information - </a:t>
            </a:r>
            <a:r>
              <a:rPr lang="en-US" sz="2000" dirty="0">
                <a:solidFill>
                  <a:srgbClr val="0F6460"/>
                </a:solidFill>
                <a:hlinkClick r:id="rId2"/>
              </a:rPr>
              <a:t>https://www.opm.gov/healthcare-insurance/healthcare/plan-information/plans/</a:t>
            </a: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Enrollment code – listed on front of brochure (3 digits alphanumeric)</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Nationwide and State specific plans (NALC, MHBP and APWU – annual membership fees)</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Premiums prorated based on length of contract (Title 25)</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Dual enrollment prohibited</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5 years coverage prior to retirement to continue into retirement</a:t>
            </a:r>
          </a:p>
          <a:p>
            <a:pPr marL="22860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65140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6B3DE-6974-465F-9D2D-FF36CBCC0E57}"/>
              </a:ext>
            </a:extLst>
          </p:cNvPr>
          <p:cNvSpPr txBox="1">
            <a:spLocks/>
          </p:cNvSpPr>
          <p:nvPr/>
        </p:nvSpPr>
        <p:spPr>
          <a:xfrm>
            <a:off x="1008992" y="275543"/>
            <a:ext cx="623700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a:lstStyle>
          <a:p>
            <a:pPr algn="ctr">
              <a:lnSpc>
                <a:spcPct val="100000"/>
              </a:lnSpc>
            </a:pPr>
            <a:r>
              <a:rPr lang="en-US" u="sng" dirty="0"/>
              <a:t>Federal employees health benefits (fehb) program</a:t>
            </a:r>
          </a:p>
        </p:txBody>
      </p:sp>
      <p:sp>
        <p:nvSpPr>
          <p:cNvPr id="4" name="Rectangle 3"/>
          <p:cNvSpPr/>
          <p:nvPr/>
        </p:nvSpPr>
        <p:spPr>
          <a:xfrm>
            <a:off x="1008992" y="2302449"/>
            <a:ext cx="7504387" cy="2785378"/>
          </a:xfrm>
          <a:prstGeom prst="rect">
            <a:avLst/>
          </a:prstGeom>
        </p:spPr>
        <p:txBody>
          <a:bodyPr wrap="square">
            <a:spAutoFit/>
          </a:bodyPr>
          <a:lstStyle/>
          <a:p>
            <a:pPr marL="228600" lvl="0" indent="-228600">
              <a:lnSpc>
                <a:spcPct val="70000"/>
              </a:lnSpc>
              <a:buFont typeface="Arial" panose="020B0604020202020204" pitchFamily="34" charset="0"/>
              <a:buChar char="•"/>
            </a:pPr>
            <a:r>
              <a:rPr lang="en-US" sz="2000" dirty="0">
                <a:solidFill>
                  <a:srgbClr val="0F6460"/>
                </a:solidFill>
              </a:rPr>
              <a:t>Eligible family members – spouse and children under age 26</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spcAft>
                <a:spcPts val="600"/>
              </a:spcAft>
              <a:buFont typeface="Arial" panose="020B0604020202020204" pitchFamily="34" charset="0"/>
              <a:buChar char="•"/>
            </a:pPr>
            <a:r>
              <a:rPr lang="en-US" sz="2000" dirty="0">
                <a:solidFill>
                  <a:srgbClr val="0F6460"/>
                </a:solidFill>
              </a:rPr>
              <a:t>Must provide documentation to support family member eligibility</a:t>
            </a:r>
          </a:p>
          <a:p>
            <a:pPr marL="685800" lvl="1" indent="-228600">
              <a:buFont typeface="Arial" panose="020B0604020202020204" pitchFamily="34" charset="0"/>
              <a:buChar char="•"/>
            </a:pPr>
            <a:r>
              <a:rPr lang="en-US" sz="2000" dirty="0">
                <a:solidFill>
                  <a:srgbClr val="0F6460"/>
                </a:solidFill>
              </a:rPr>
              <a:t>Marriage certificate and front page of most recent Federal or State tax return, if married more than 12 months</a:t>
            </a:r>
          </a:p>
          <a:p>
            <a:pPr marL="685800" lvl="1" indent="-228600">
              <a:buFont typeface="Arial" panose="020B0604020202020204" pitchFamily="34" charset="0"/>
              <a:buChar char="•"/>
            </a:pPr>
            <a:r>
              <a:rPr lang="en-US" sz="2000" dirty="0">
                <a:solidFill>
                  <a:srgbClr val="0F6460"/>
                </a:solidFill>
              </a:rPr>
              <a:t>Child’s birth certificate</a:t>
            </a:r>
          </a:p>
          <a:p>
            <a:pPr marL="685800" lvl="1" indent="-228600">
              <a:buFont typeface="Arial" panose="020B0604020202020204" pitchFamily="34" charset="0"/>
              <a:buChar char="•"/>
            </a:pPr>
            <a:r>
              <a:rPr lang="en-US" sz="2000" dirty="0">
                <a:solidFill>
                  <a:srgbClr val="0F6460"/>
                </a:solidFill>
              </a:rPr>
              <a:t>Contact Benefits for documentation requirements for common law spouse, foster child, disabled child over age 26</a:t>
            </a:r>
          </a:p>
          <a:p>
            <a:pPr marL="22860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389770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6B3DE-6974-465F-9D2D-FF36CBCC0E57}"/>
              </a:ext>
            </a:extLst>
          </p:cNvPr>
          <p:cNvSpPr txBox="1">
            <a:spLocks/>
          </p:cNvSpPr>
          <p:nvPr/>
        </p:nvSpPr>
        <p:spPr>
          <a:xfrm>
            <a:off x="914400" y="275543"/>
            <a:ext cx="6507126"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a:lstStyle>
          <a:p>
            <a:pPr algn="ctr">
              <a:lnSpc>
                <a:spcPct val="100000"/>
              </a:lnSpc>
            </a:pPr>
            <a:r>
              <a:rPr lang="en-US" u="sng" dirty="0"/>
              <a:t>SF 2809 Employee Health Benefits Registration Form</a:t>
            </a:r>
          </a:p>
        </p:txBody>
      </p:sp>
      <p:sp>
        <p:nvSpPr>
          <p:cNvPr id="4" name="Rectangle 3"/>
          <p:cNvSpPr/>
          <p:nvPr/>
        </p:nvSpPr>
        <p:spPr>
          <a:xfrm>
            <a:off x="1008992" y="1994104"/>
            <a:ext cx="7504387" cy="3539430"/>
          </a:xfrm>
          <a:prstGeom prst="rect">
            <a:avLst/>
          </a:prstGeom>
        </p:spPr>
        <p:txBody>
          <a:bodyPr wrap="square">
            <a:spAutoFit/>
          </a:bodyPr>
          <a:lstStyle/>
          <a:p>
            <a:pPr marL="228600" lvl="0" indent="-228600">
              <a:lnSpc>
                <a:spcPct val="70000"/>
              </a:lnSpc>
              <a:buFont typeface="Arial" panose="020B0604020202020204" pitchFamily="34" charset="0"/>
              <a:buChar char="•"/>
            </a:pPr>
            <a:r>
              <a:rPr lang="en-US" sz="2000" dirty="0">
                <a:solidFill>
                  <a:srgbClr val="0F6460"/>
                </a:solidFill>
                <a:hlinkClick r:id="rId2"/>
              </a:rPr>
              <a:t>https://www.opm.gov/forms/pdf_fill/sf2809.pdf </a:t>
            </a: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Complete Part A, #1-12 (#13-48 if applicable)</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Complete Part C</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Complete Part D (Event code 1A for new employees)</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Complete Part H</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May sign with PIV card, electronically in USA Staffing, or ink</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Form can be scanned and emailed to Benefits or submitted in USA Staffing</a:t>
            </a:r>
          </a:p>
          <a:p>
            <a:pPr marL="22860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2805551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2382" y="310009"/>
            <a:ext cx="7102549" cy="1325563"/>
          </a:xfrm>
        </p:spPr>
        <p:txBody>
          <a:bodyPr>
            <a:normAutofit fontScale="90000"/>
          </a:bodyPr>
          <a:lstStyle/>
          <a:p>
            <a:pPr algn="ctr"/>
            <a:r>
              <a:rPr lang="en-US" u="sng" dirty="0"/>
              <a:t>Federal Employees Dental and Vision Program (FEDVIP)</a:t>
            </a:r>
          </a:p>
        </p:txBody>
      </p:sp>
      <p:sp>
        <p:nvSpPr>
          <p:cNvPr id="5" name="Content Placeholder 4"/>
          <p:cNvSpPr>
            <a:spLocks noGrp="1"/>
          </p:cNvSpPr>
          <p:nvPr>
            <p:ph idx="1"/>
          </p:nvPr>
        </p:nvSpPr>
        <p:spPr>
          <a:xfrm>
            <a:off x="1091694" y="1825625"/>
            <a:ext cx="7217916" cy="4793620"/>
          </a:xfrm>
          <a:prstGeom prst="rect">
            <a:avLst/>
          </a:prstGeom>
        </p:spPr>
        <p:txBody>
          <a:bodyPr wrap="square">
            <a:spAutoFit/>
          </a:bodyPr>
          <a:lstStyle/>
          <a:p>
            <a:pPr lvl="0">
              <a:lnSpc>
                <a:spcPct val="70000"/>
              </a:lnSpc>
            </a:pPr>
            <a:r>
              <a:rPr lang="en-US" sz="2000" dirty="0">
                <a:solidFill>
                  <a:srgbClr val="0F6460"/>
                </a:solidFill>
              </a:rPr>
              <a:t>60 days to enroll as new employee</a:t>
            </a:r>
          </a:p>
          <a:p>
            <a:pPr lvl="0">
              <a:lnSpc>
                <a:spcPct val="70000"/>
              </a:lnSpc>
            </a:pPr>
            <a:r>
              <a:rPr lang="en-US" sz="2000" dirty="0">
                <a:solidFill>
                  <a:srgbClr val="0F6460"/>
                </a:solidFill>
              </a:rPr>
              <a:t>Nationwide and Regional dental plans</a:t>
            </a:r>
          </a:p>
          <a:p>
            <a:pPr lvl="0">
              <a:lnSpc>
                <a:spcPct val="70000"/>
              </a:lnSpc>
            </a:pPr>
            <a:r>
              <a:rPr lang="en-US" sz="2000" dirty="0">
                <a:solidFill>
                  <a:srgbClr val="0F6460"/>
                </a:solidFill>
              </a:rPr>
              <a:t>Nationwide vision plans</a:t>
            </a:r>
          </a:p>
          <a:p>
            <a:pPr lvl="0">
              <a:lnSpc>
                <a:spcPct val="70000"/>
              </a:lnSpc>
            </a:pPr>
            <a:r>
              <a:rPr lang="en-US" sz="2000" dirty="0">
                <a:solidFill>
                  <a:srgbClr val="0F6460"/>
                </a:solidFill>
              </a:rPr>
              <a:t>Enrollment types</a:t>
            </a:r>
          </a:p>
          <a:p>
            <a:pPr lvl="1">
              <a:lnSpc>
                <a:spcPct val="70000"/>
              </a:lnSpc>
            </a:pPr>
            <a:r>
              <a:rPr lang="en-US" sz="2000" dirty="0">
                <a:solidFill>
                  <a:srgbClr val="0F6460"/>
                </a:solidFill>
              </a:rPr>
              <a:t>Self Only</a:t>
            </a:r>
          </a:p>
          <a:p>
            <a:pPr lvl="1">
              <a:lnSpc>
                <a:spcPct val="70000"/>
              </a:lnSpc>
            </a:pPr>
            <a:r>
              <a:rPr lang="en-US" sz="2000" dirty="0">
                <a:solidFill>
                  <a:srgbClr val="0F6460"/>
                </a:solidFill>
              </a:rPr>
              <a:t>Self Plus One</a:t>
            </a:r>
          </a:p>
          <a:p>
            <a:pPr lvl="1">
              <a:lnSpc>
                <a:spcPct val="70000"/>
              </a:lnSpc>
            </a:pPr>
            <a:r>
              <a:rPr lang="en-US" sz="2000" dirty="0">
                <a:solidFill>
                  <a:srgbClr val="0F6460"/>
                </a:solidFill>
              </a:rPr>
              <a:t>Self and Family</a:t>
            </a:r>
          </a:p>
          <a:p>
            <a:pPr lvl="0">
              <a:lnSpc>
                <a:spcPct val="70000"/>
              </a:lnSpc>
            </a:pPr>
            <a:r>
              <a:rPr lang="en-US" sz="2000" dirty="0">
                <a:solidFill>
                  <a:srgbClr val="0F6460"/>
                </a:solidFill>
              </a:rPr>
              <a:t>Eligible family members – spouse and children under age 22</a:t>
            </a:r>
          </a:p>
          <a:p>
            <a:pPr lvl="0">
              <a:lnSpc>
                <a:spcPct val="80000"/>
              </a:lnSpc>
            </a:pPr>
            <a:r>
              <a:rPr lang="en-US" sz="2000" dirty="0">
                <a:solidFill>
                  <a:srgbClr val="0F6460"/>
                </a:solidFill>
              </a:rPr>
              <a:t>Plan comparison tool - </a:t>
            </a:r>
            <a:r>
              <a:rPr lang="en-US" sz="2000" dirty="0">
                <a:solidFill>
                  <a:srgbClr val="0F6460"/>
                </a:solidFill>
                <a:hlinkClick r:id="rId2"/>
              </a:rPr>
              <a:t>https://www.opm.gov/healthcare-insurance/healthcare/plan-information/compare-plans/fedvip</a:t>
            </a:r>
            <a:endParaRPr lang="en-US" sz="2000" dirty="0">
              <a:solidFill>
                <a:srgbClr val="0F6460"/>
              </a:solidFill>
            </a:endParaRPr>
          </a:p>
          <a:p>
            <a:pPr lvl="0">
              <a:lnSpc>
                <a:spcPct val="80000"/>
              </a:lnSpc>
            </a:pPr>
            <a:r>
              <a:rPr lang="en-US" sz="2000" dirty="0">
                <a:solidFill>
                  <a:srgbClr val="0F6460"/>
                </a:solidFill>
              </a:rPr>
              <a:t>Enroll online at </a:t>
            </a:r>
            <a:r>
              <a:rPr lang="en-US" sz="2000" dirty="0">
                <a:solidFill>
                  <a:srgbClr val="0F6460"/>
                </a:solidFill>
                <a:hlinkClick r:id="rId3"/>
              </a:rPr>
              <a:t>www.benefeds.gov </a:t>
            </a:r>
            <a:r>
              <a:rPr lang="en-US" sz="2000" dirty="0">
                <a:solidFill>
                  <a:srgbClr val="0F6460"/>
                </a:solidFill>
              </a:rPr>
              <a:t>or by phone at 1-877-888-FEDS(3337), Monday through Friday, from 9 a.m. to 7 p.m. (ET) </a:t>
            </a:r>
          </a:p>
          <a:p>
            <a:pPr lvl="0">
              <a:lnSpc>
                <a:spcPct val="70000"/>
              </a:lnSpc>
            </a:pPr>
            <a:r>
              <a:rPr lang="en-US" sz="2000" dirty="0">
                <a:solidFill>
                  <a:srgbClr val="0F6460"/>
                </a:solidFill>
              </a:rPr>
              <a:t>Changes may be made during annual Open Season </a:t>
            </a:r>
          </a:p>
          <a:p>
            <a:pPr marL="22860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41185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6B3DE-6974-465F-9D2D-FF36CBCC0E57}"/>
              </a:ext>
            </a:extLst>
          </p:cNvPr>
          <p:cNvSpPr txBox="1">
            <a:spLocks/>
          </p:cNvSpPr>
          <p:nvPr/>
        </p:nvSpPr>
        <p:spPr>
          <a:xfrm>
            <a:off x="914400" y="275543"/>
            <a:ext cx="65071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a:lstStyle>
          <a:p>
            <a:pPr algn="ctr">
              <a:lnSpc>
                <a:spcPct val="100000"/>
              </a:lnSpc>
            </a:pPr>
            <a:r>
              <a:rPr lang="en-US" sz="3600" u="sng" dirty="0"/>
              <a:t>Flexible Spending Accounts (FSA)</a:t>
            </a:r>
          </a:p>
        </p:txBody>
      </p:sp>
      <p:sp>
        <p:nvSpPr>
          <p:cNvPr id="4" name="Rectangle 3"/>
          <p:cNvSpPr/>
          <p:nvPr/>
        </p:nvSpPr>
        <p:spPr>
          <a:xfrm>
            <a:off x="1019624" y="1930309"/>
            <a:ext cx="7504387" cy="4339650"/>
          </a:xfrm>
          <a:prstGeom prst="rect">
            <a:avLst/>
          </a:prstGeom>
        </p:spPr>
        <p:txBody>
          <a:bodyPr wrap="square">
            <a:spAutoFit/>
          </a:bodyPr>
          <a:lstStyle/>
          <a:p>
            <a:pPr marL="228600" lvl="0" indent="-228600">
              <a:lnSpc>
                <a:spcPct val="70000"/>
              </a:lnSpc>
              <a:buFont typeface="Arial" panose="020B0604020202020204" pitchFamily="34" charset="0"/>
              <a:buChar char="•"/>
            </a:pPr>
            <a:r>
              <a:rPr lang="en-US" sz="2000" dirty="0">
                <a:solidFill>
                  <a:srgbClr val="0F6460"/>
                </a:solidFill>
              </a:rPr>
              <a:t>60 days to enroll as new employee (no new enrollments after October 1)</a:t>
            </a:r>
          </a:p>
          <a:p>
            <a:pPr marL="228600" lvl="0" indent="-228600">
              <a:lnSpc>
                <a:spcPct val="6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Pre-tax allotment – can be used to pay qualified out-of-pocket health and dependent care expenses</a:t>
            </a:r>
          </a:p>
          <a:p>
            <a:pPr marL="228600" lvl="0" indent="-228600">
              <a:lnSpc>
                <a:spcPct val="60000"/>
              </a:lnSpc>
              <a:buFont typeface="Arial" panose="020B0604020202020204" pitchFamily="34" charset="0"/>
              <a:buChar char="•"/>
            </a:pPr>
            <a:endParaRPr lang="en-US" sz="2000" dirty="0">
              <a:solidFill>
                <a:srgbClr val="0F6460"/>
              </a:solidFill>
            </a:endParaRPr>
          </a:p>
          <a:p>
            <a:pPr marL="228600" lvl="0" indent="-228600">
              <a:lnSpc>
                <a:spcPct val="60000"/>
              </a:lnSpc>
              <a:buFont typeface="Arial" panose="020B0604020202020204" pitchFamily="34" charset="0"/>
              <a:buChar char="•"/>
            </a:pPr>
            <a:r>
              <a:rPr lang="en-US" sz="2000" dirty="0">
                <a:solidFill>
                  <a:srgbClr val="0F6460"/>
                </a:solidFill>
              </a:rPr>
              <a:t>Minimum election - $100 </a:t>
            </a:r>
          </a:p>
          <a:p>
            <a:pPr marL="228600" lvl="0" indent="-228600">
              <a:lnSpc>
                <a:spcPct val="6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Maximum election - $5,000 for dependent care, $3,300 for health care ($6,600 for federal couple)</a:t>
            </a:r>
          </a:p>
          <a:p>
            <a:pPr marL="228600" lvl="0" indent="-228600">
              <a:lnSpc>
                <a:spcPct val="6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Carry over up to $660 in Health Care FSA – must re-enroll each year during Open Season</a:t>
            </a:r>
          </a:p>
          <a:p>
            <a:pPr marL="228600" lvl="0" indent="-228600">
              <a:lnSpc>
                <a:spcPct val="6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Dependent Care FSA can be used for expenses through March 15 of following year</a:t>
            </a:r>
          </a:p>
          <a:p>
            <a:pPr marL="228600" lvl="0" indent="-228600">
              <a:lnSpc>
                <a:spcPct val="6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Enroll online at </a:t>
            </a:r>
            <a:r>
              <a:rPr lang="en-US" sz="2000" dirty="0">
                <a:solidFill>
                  <a:srgbClr val="0F6460"/>
                </a:solidFill>
                <a:hlinkClick r:id="rId2"/>
              </a:rPr>
              <a:t>https://www.fsafeds.gov/ </a:t>
            </a:r>
            <a:r>
              <a:rPr lang="en-US" sz="2000" dirty="0">
                <a:solidFill>
                  <a:srgbClr val="0F6460"/>
                </a:solidFill>
              </a:rPr>
              <a:t>or by phone at 1-877-372-3337, Monday through Friday from 9 a.m. until 9 p.m. Eastern Time</a:t>
            </a:r>
          </a:p>
          <a:p>
            <a:pPr marL="228600" indent="-228600">
              <a:lnSpc>
                <a:spcPct val="60000"/>
              </a:lnSpc>
              <a:buFont typeface="Arial" panose="020B0604020202020204" pitchFamily="34" charset="0"/>
              <a:buChar char="•"/>
            </a:pPr>
            <a:endParaRPr lang="en-US" sz="2000" dirty="0">
              <a:solidFill>
                <a:srgbClr val="0F6460"/>
              </a:solidFill>
            </a:endParaRPr>
          </a:p>
          <a:p>
            <a:pPr marL="228600" lvl="0" indent="-228600">
              <a:lnSpc>
                <a:spcPct val="6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331331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2382" y="310009"/>
            <a:ext cx="7102549" cy="1325563"/>
          </a:xfrm>
        </p:spPr>
        <p:txBody>
          <a:bodyPr>
            <a:normAutofit fontScale="90000"/>
          </a:bodyPr>
          <a:lstStyle/>
          <a:p>
            <a:pPr algn="ctr"/>
            <a:r>
              <a:rPr lang="en-US" u="sng" dirty="0"/>
              <a:t>Federal Long Term Care Insurance Program (FLTCIP)</a:t>
            </a:r>
          </a:p>
        </p:txBody>
      </p:sp>
      <p:sp>
        <p:nvSpPr>
          <p:cNvPr id="5" name="Content Placeholder 4"/>
          <p:cNvSpPr>
            <a:spLocks noGrp="1"/>
          </p:cNvSpPr>
          <p:nvPr>
            <p:ph idx="1"/>
          </p:nvPr>
        </p:nvSpPr>
        <p:spPr>
          <a:xfrm>
            <a:off x="712382" y="1985114"/>
            <a:ext cx="7174318" cy="4570482"/>
          </a:xfrm>
          <a:prstGeom prst="rect">
            <a:avLst/>
          </a:prstGeom>
        </p:spPr>
        <p:txBody>
          <a:bodyPr wrap="square">
            <a:spAutoFit/>
          </a:bodyPr>
          <a:lstStyle/>
          <a:p>
            <a:pPr lvl="0">
              <a:lnSpc>
                <a:spcPct val="80000"/>
              </a:lnSpc>
            </a:pPr>
            <a:r>
              <a:rPr lang="en-US" sz="2000" dirty="0">
                <a:solidFill>
                  <a:srgbClr val="FF0000"/>
                </a:solidFill>
              </a:rPr>
              <a:t>OPM has extended the suspension of new applications for an additional 24 months through December 19, 2026. </a:t>
            </a:r>
          </a:p>
          <a:p>
            <a:pPr lvl="0">
              <a:lnSpc>
                <a:spcPct val="80000"/>
              </a:lnSpc>
            </a:pPr>
            <a:r>
              <a:rPr lang="en-US" sz="2000" dirty="0">
                <a:solidFill>
                  <a:srgbClr val="0F6460"/>
                </a:solidFill>
              </a:rPr>
              <a:t>Care needed when you can no longer perform everyday tasks by yourself (activities of daily living)</a:t>
            </a:r>
          </a:p>
          <a:p>
            <a:pPr lvl="0">
              <a:lnSpc>
                <a:spcPct val="70000"/>
              </a:lnSpc>
            </a:pPr>
            <a:r>
              <a:rPr lang="en-US" sz="2000" dirty="0">
                <a:solidFill>
                  <a:srgbClr val="0F6460"/>
                </a:solidFill>
              </a:rPr>
              <a:t>Covers care in a nursing home, assisted living facility, or at home</a:t>
            </a:r>
          </a:p>
          <a:p>
            <a:pPr lvl="0">
              <a:lnSpc>
                <a:spcPct val="80000"/>
              </a:lnSpc>
            </a:pPr>
            <a:r>
              <a:rPr lang="en-US" sz="2000" dirty="0">
                <a:solidFill>
                  <a:srgbClr val="0F6460"/>
                </a:solidFill>
              </a:rPr>
              <a:t>Family member eligibility for spouse, adult children, domestic partners, parents, stepparents, and parents-in-law</a:t>
            </a:r>
          </a:p>
          <a:p>
            <a:pPr lvl="0">
              <a:lnSpc>
                <a:spcPct val="70000"/>
              </a:lnSpc>
            </a:pPr>
            <a:r>
              <a:rPr lang="en-US" sz="2000" dirty="0">
                <a:solidFill>
                  <a:srgbClr val="0F6460"/>
                </a:solidFill>
              </a:rPr>
              <a:t>60 days to enroll as new employee for abbreviated underwriting</a:t>
            </a:r>
          </a:p>
          <a:p>
            <a:pPr lvl="0">
              <a:lnSpc>
                <a:spcPct val="80000"/>
              </a:lnSpc>
            </a:pPr>
            <a:r>
              <a:rPr lang="en-US" sz="2000" dirty="0">
                <a:solidFill>
                  <a:srgbClr val="0F6460"/>
                </a:solidFill>
              </a:rPr>
              <a:t>Initial cost based on age, daily benefit amount, benefit period, inflation protection option (cost will increase as you get older)</a:t>
            </a:r>
          </a:p>
          <a:p>
            <a:pPr lvl="0">
              <a:lnSpc>
                <a:spcPct val="80000"/>
              </a:lnSpc>
            </a:pPr>
            <a:r>
              <a:rPr lang="en-US" sz="2000" dirty="0">
                <a:solidFill>
                  <a:srgbClr val="0F6460"/>
                </a:solidFill>
              </a:rPr>
              <a:t>Application and information at </a:t>
            </a:r>
            <a:r>
              <a:rPr lang="en-US" sz="2000" dirty="0">
                <a:solidFill>
                  <a:srgbClr val="0F6460"/>
                </a:solidFill>
                <a:hlinkClick r:id="rId2"/>
              </a:rPr>
              <a:t>https://www.ltcfeds.gov/</a:t>
            </a:r>
            <a:r>
              <a:rPr lang="en-US" sz="2000" dirty="0">
                <a:solidFill>
                  <a:srgbClr val="0F6460"/>
                </a:solidFill>
              </a:rPr>
              <a:t> or call  1-800-582-3337, Monday–Friday 8 AM–6 PM (ET)</a:t>
            </a:r>
          </a:p>
          <a:p>
            <a:pPr marL="22860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281659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6B3DE-6974-465F-9D2D-FF36CBCC0E57}"/>
              </a:ext>
            </a:extLst>
          </p:cNvPr>
          <p:cNvSpPr txBox="1">
            <a:spLocks/>
          </p:cNvSpPr>
          <p:nvPr/>
        </p:nvSpPr>
        <p:spPr>
          <a:xfrm>
            <a:off x="914400" y="275543"/>
            <a:ext cx="65071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a:lstStyle>
          <a:p>
            <a:pPr algn="ctr">
              <a:lnSpc>
                <a:spcPct val="100000"/>
              </a:lnSpc>
            </a:pPr>
            <a:r>
              <a:rPr lang="en-US" sz="3600" u="sng" dirty="0"/>
              <a:t>Federal Employees Retirement System (FERS)</a:t>
            </a:r>
          </a:p>
        </p:txBody>
      </p:sp>
      <p:sp>
        <p:nvSpPr>
          <p:cNvPr id="4" name="Rectangle 3"/>
          <p:cNvSpPr/>
          <p:nvPr/>
        </p:nvSpPr>
        <p:spPr>
          <a:xfrm>
            <a:off x="1019624" y="1930309"/>
            <a:ext cx="7504387" cy="3970318"/>
          </a:xfrm>
          <a:prstGeom prst="rect">
            <a:avLst/>
          </a:prstGeom>
        </p:spPr>
        <p:txBody>
          <a:bodyPr wrap="square">
            <a:spAutoFit/>
          </a:bodyPr>
          <a:lstStyle/>
          <a:p>
            <a:pPr marL="228600" lvl="0" indent="-228600">
              <a:lnSpc>
                <a:spcPct val="70000"/>
              </a:lnSpc>
              <a:buFont typeface="Arial" panose="020B0604020202020204" pitchFamily="34" charset="0"/>
              <a:buChar char="•"/>
            </a:pPr>
            <a:r>
              <a:rPr lang="en-US" sz="2000" dirty="0">
                <a:solidFill>
                  <a:srgbClr val="0F6460"/>
                </a:solidFill>
              </a:rPr>
              <a:t>New employees are automatically placed in FERS-FRAE (Further Revised Annuity Employees) </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Employee contributes 4.4% of salary each pay period</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3-tier system consists of FERS Basic Annuity, Thrift Savings Plan (TSP), and Social Security</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FERS Basic Annuity amount is calculated on years/months of creditable service and high-3 average salary</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Must reach Minimum Retirement Age (MRA) to retire under voluntary provisions</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Prior Federal civilian and/or military service may count toward retirement – subject to deposit/redeposit requirements </a:t>
            </a:r>
          </a:p>
          <a:p>
            <a:pPr marL="22860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301392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902794915"/>
              </p:ext>
            </p:extLst>
          </p:nvPr>
        </p:nvGraphicFramePr>
        <p:xfrm>
          <a:off x="2499041" y="2583452"/>
          <a:ext cx="3440112" cy="2397760"/>
        </p:xfrm>
        <a:graphic>
          <a:graphicData uri="http://schemas.openxmlformats.org/drawingml/2006/table">
            <a:tbl>
              <a:tblPr firstRow="1" bandRow="1">
                <a:tableStyleId>{00A15C55-8517-42AA-B614-E9B94910E393}</a:tableStyleId>
              </a:tblPr>
              <a:tblGrid>
                <a:gridCol w="1725019">
                  <a:extLst>
                    <a:ext uri="{9D8B030D-6E8A-4147-A177-3AD203B41FA5}">
                      <a16:colId xmlns:a16="http://schemas.microsoft.com/office/drawing/2014/main" val="2068465586"/>
                    </a:ext>
                  </a:extLst>
                </a:gridCol>
                <a:gridCol w="1715093">
                  <a:extLst>
                    <a:ext uri="{9D8B030D-6E8A-4147-A177-3AD203B41FA5}">
                      <a16:colId xmlns:a16="http://schemas.microsoft.com/office/drawing/2014/main" val="1653642594"/>
                    </a:ext>
                  </a:extLst>
                </a:gridCol>
              </a:tblGrid>
              <a:tr h="370840">
                <a:tc>
                  <a:txBody>
                    <a:bodyPr/>
                    <a:lstStyle/>
                    <a:p>
                      <a:pPr algn="ctr"/>
                      <a:r>
                        <a:rPr lang="en-US" dirty="0"/>
                        <a:t>Age</a:t>
                      </a:r>
                    </a:p>
                  </a:txBody>
                  <a:tcPr/>
                </a:tc>
                <a:tc>
                  <a:txBody>
                    <a:bodyPr/>
                    <a:lstStyle/>
                    <a:p>
                      <a:pPr algn="ctr"/>
                      <a:r>
                        <a:rPr lang="en-US" dirty="0"/>
                        <a:t>Years of Service</a:t>
                      </a:r>
                    </a:p>
                  </a:txBody>
                  <a:tcPr/>
                </a:tc>
                <a:extLst>
                  <a:ext uri="{0D108BD9-81ED-4DB2-BD59-A6C34878D82A}">
                    <a16:rowId xmlns:a16="http://schemas.microsoft.com/office/drawing/2014/main" val="1664032127"/>
                  </a:ext>
                </a:extLst>
              </a:tr>
              <a:tr h="370840">
                <a:tc>
                  <a:txBody>
                    <a:bodyPr/>
                    <a:lstStyle/>
                    <a:p>
                      <a:r>
                        <a:rPr lang="en-US" dirty="0"/>
                        <a:t>62</a:t>
                      </a:r>
                    </a:p>
                  </a:txBody>
                  <a:tcPr/>
                </a:tc>
                <a:tc>
                  <a:txBody>
                    <a:bodyPr/>
                    <a:lstStyle/>
                    <a:p>
                      <a:r>
                        <a:rPr lang="en-US" dirty="0"/>
                        <a:t>5</a:t>
                      </a:r>
                    </a:p>
                  </a:txBody>
                  <a:tcPr/>
                </a:tc>
                <a:extLst>
                  <a:ext uri="{0D108BD9-81ED-4DB2-BD59-A6C34878D82A}">
                    <a16:rowId xmlns:a16="http://schemas.microsoft.com/office/drawing/2014/main" val="1283059702"/>
                  </a:ext>
                </a:extLst>
              </a:tr>
              <a:tr h="370840">
                <a:tc>
                  <a:txBody>
                    <a:bodyPr/>
                    <a:lstStyle/>
                    <a:p>
                      <a:r>
                        <a:rPr lang="en-US" dirty="0"/>
                        <a:t>60</a:t>
                      </a:r>
                    </a:p>
                  </a:txBody>
                  <a:tcPr/>
                </a:tc>
                <a:tc>
                  <a:txBody>
                    <a:bodyPr/>
                    <a:lstStyle/>
                    <a:p>
                      <a:r>
                        <a:rPr lang="en-US" dirty="0"/>
                        <a:t>20</a:t>
                      </a:r>
                    </a:p>
                  </a:txBody>
                  <a:tcPr/>
                </a:tc>
                <a:extLst>
                  <a:ext uri="{0D108BD9-81ED-4DB2-BD59-A6C34878D82A}">
                    <a16:rowId xmlns:a16="http://schemas.microsoft.com/office/drawing/2014/main" val="468749825"/>
                  </a:ext>
                </a:extLst>
              </a:tr>
              <a:tr h="370840">
                <a:tc>
                  <a:txBody>
                    <a:bodyPr/>
                    <a:lstStyle/>
                    <a:p>
                      <a:r>
                        <a:rPr lang="en-US" dirty="0"/>
                        <a:t>Minimum Retirement Age (MRA)</a:t>
                      </a:r>
                    </a:p>
                  </a:txBody>
                  <a:tcPr/>
                </a:tc>
                <a:tc>
                  <a:txBody>
                    <a:bodyPr/>
                    <a:lstStyle/>
                    <a:p>
                      <a:r>
                        <a:rPr lang="en-US" dirty="0"/>
                        <a:t>30</a:t>
                      </a:r>
                    </a:p>
                  </a:txBody>
                  <a:tcPr/>
                </a:tc>
                <a:extLst>
                  <a:ext uri="{0D108BD9-81ED-4DB2-BD59-A6C34878D82A}">
                    <a16:rowId xmlns:a16="http://schemas.microsoft.com/office/drawing/2014/main" val="3258530823"/>
                  </a:ext>
                </a:extLst>
              </a:tr>
              <a:tr h="370840">
                <a:tc>
                  <a:txBody>
                    <a:bodyPr/>
                    <a:lstStyle/>
                    <a:p>
                      <a:r>
                        <a:rPr lang="en-US" dirty="0"/>
                        <a:t>MRA</a:t>
                      </a:r>
                    </a:p>
                  </a:txBody>
                  <a:tcPr/>
                </a:tc>
                <a:tc>
                  <a:txBody>
                    <a:bodyPr/>
                    <a:lstStyle/>
                    <a:p>
                      <a:r>
                        <a:rPr lang="en-US" dirty="0"/>
                        <a:t>10*</a:t>
                      </a:r>
                    </a:p>
                  </a:txBody>
                  <a:tcPr/>
                </a:tc>
                <a:extLst>
                  <a:ext uri="{0D108BD9-81ED-4DB2-BD59-A6C34878D82A}">
                    <a16:rowId xmlns:a16="http://schemas.microsoft.com/office/drawing/2014/main" val="950168373"/>
                  </a:ext>
                </a:extLst>
              </a:tr>
            </a:tbl>
          </a:graphicData>
        </a:graphic>
      </p:graphicFrame>
      <p:sp>
        <p:nvSpPr>
          <p:cNvPr id="3" name="Content Placeholder 2"/>
          <p:cNvSpPr>
            <a:spLocks noGrp="1"/>
          </p:cNvSpPr>
          <p:nvPr>
            <p:ph sz="half" idx="13"/>
          </p:nvPr>
        </p:nvSpPr>
        <p:spPr>
          <a:xfrm>
            <a:off x="927015" y="1943916"/>
            <a:ext cx="7355747" cy="3889043"/>
          </a:xfrm>
        </p:spPr>
        <p:txBody>
          <a:bodyPr/>
          <a:lstStyle/>
          <a:p>
            <a:r>
              <a:rPr lang="en-US" sz="2000" dirty="0"/>
              <a:t>Retirement Eligibility – must have 5 years creditable civilian service</a:t>
            </a:r>
          </a:p>
          <a:p>
            <a:endParaRPr lang="en-US" dirty="0"/>
          </a:p>
        </p:txBody>
      </p:sp>
      <p:sp>
        <p:nvSpPr>
          <p:cNvPr id="4" name="Title 3"/>
          <p:cNvSpPr>
            <a:spLocks noGrp="1"/>
          </p:cNvSpPr>
          <p:nvPr>
            <p:ph type="title"/>
          </p:nvPr>
        </p:nvSpPr>
        <p:spPr/>
        <p:txBody>
          <a:bodyPr>
            <a:normAutofit fontScale="90000"/>
          </a:bodyPr>
          <a:lstStyle/>
          <a:p>
            <a:pPr algn="ctr"/>
            <a:r>
              <a:rPr lang="en-US" u="sng" dirty="0"/>
              <a:t>Federal Employees Retirement System (FERS)</a:t>
            </a:r>
            <a:br>
              <a:rPr lang="en-US" u="sng" dirty="0"/>
            </a:br>
            <a:endParaRPr lang="en-US" u="sng" dirty="0"/>
          </a:p>
        </p:txBody>
      </p:sp>
      <p:sp>
        <p:nvSpPr>
          <p:cNvPr id="6" name="Rectangle 5"/>
          <p:cNvSpPr/>
          <p:nvPr/>
        </p:nvSpPr>
        <p:spPr>
          <a:xfrm>
            <a:off x="1071026" y="5225761"/>
            <a:ext cx="7318062" cy="400110"/>
          </a:xfrm>
          <a:prstGeom prst="rect">
            <a:avLst/>
          </a:prstGeom>
        </p:spPr>
        <p:txBody>
          <a:bodyPr wrap="square">
            <a:spAutoFit/>
          </a:bodyPr>
          <a:lstStyle/>
          <a:p>
            <a:r>
              <a:rPr lang="en-US" sz="2000" dirty="0"/>
              <a:t>*Annuity reduced by 5% for each year under age 62 at retirement</a:t>
            </a:r>
          </a:p>
        </p:txBody>
      </p:sp>
    </p:spTree>
    <p:extLst>
      <p:ext uri="{BB962C8B-B14F-4D97-AF65-F5344CB8AC3E}">
        <p14:creationId xmlns:p14="http://schemas.microsoft.com/office/powerpoint/2010/main" val="352238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06BF-FCDF-4917-8052-2F8DA3D28D70}"/>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C7A1A4E8-33A0-4243-A54D-F39260E9867D}"/>
              </a:ext>
            </a:extLst>
          </p:cNvPr>
          <p:cNvSpPr>
            <a:spLocks noGrp="1"/>
          </p:cNvSpPr>
          <p:nvPr>
            <p:ph type="body" idx="1"/>
          </p:nvPr>
        </p:nvSpPr>
        <p:spPr>
          <a:xfrm>
            <a:off x="2212976" y="1693873"/>
            <a:ext cx="3621957" cy="621101"/>
          </a:xfrm>
        </p:spPr>
        <p:txBody>
          <a:bodyPr/>
          <a:lstStyle/>
          <a:p>
            <a:pPr algn="ctr"/>
            <a:r>
              <a:rPr lang="en-US" dirty="0"/>
              <a:t>Email – BIE-Benefits@bia.gov</a:t>
            </a:r>
          </a:p>
        </p:txBody>
      </p:sp>
      <p:sp>
        <p:nvSpPr>
          <p:cNvPr id="5" name="Content Placeholder 4">
            <a:extLst>
              <a:ext uri="{FF2B5EF4-FFF2-40B4-BE49-F238E27FC236}">
                <a16:creationId xmlns:a16="http://schemas.microsoft.com/office/drawing/2014/main" id="{BFBE818B-73F8-4737-9243-55607DAD4113}"/>
              </a:ext>
            </a:extLst>
          </p:cNvPr>
          <p:cNvSpPr>
            <a:spLocks noGrp="1"/>
          </p:cNvSpPr>
          <p:nvPr>
            <p:ph sz="half" idx="2"/>
          </p:nvPr>
        </p:nvSpPr>
        <p:spPr>
          <a:xfrm>
            <a:off x="4783147" y="2670563"/>
            <a:ext cx="3440430" cy="3113550"/>
          </a:xfrm>
        </p:spPr>
        <p:txBody>
          <a:bodyPr/>
          <a:lstStyle/>
          <a:p>
            <a:r>
              <a:rPr lang="en-US" dirty="0"/>
              <a:t>Stephanie Blanken, HR Specialist</a:t>
            </a:r>
            <a:endParaRPr lang="en-US" dirty="0">
              <a:hlinkClick r:id="rId2"/>
            </a:endParaRPr>
          </a:p>
          <a:p>
            <a:r>
              <a:rPr lang="en-US" dirty="0">
                <a:hlinkClick r:id="rId2"/>
              </a:rPr>
              <a:t>stephanie.blanken@bie.edu</a:t>
            </a:r>
            <a:r>
              <a:rPr lang="en-US" dirty="0"/>
              <a:t> </a:t>
            </a:r>
          </a:p>
          <a:p>
            <a:r>
              <a:rPr lang="en-US" dirty="0"/>
              <a:t>(785) 830-2731</a:t>
            </a:r>
          </a:p>
          <a:p>
            <a:endParaRPr lang="en-US" dirty="0"/>
          </a:p>
          <a:p>
            <a:r>
              <a:rPr lang="en-US" dirty="0"/>
              <a:t>Service Area: BIE Headquarters, HINU, and schools located in CA, OK, SD, ND, OR, and MT. Plus locations under AZ Navajo South and AZ Navajo Central with Havasupai.</a:t>
            </a:r>
          </a:p>
        </p:txBody>
      </p:sp>
      <p:sp>
        <p:nvSpPr>
          <p:cNvPr id="6" name="Content Placeholder 5">
            <a:extLst>
              <a:ext uri="{FF2B5EF4-FFF2-40B4-BE49-F238E27FC236}">
                <a16:creationId xmlns:a16="http://schemas.microsoft.com/office/drawing/2014/main" id="{91E815C3-A0B9-4089-ACB9-67C18E3B4FAD}"/>
              </a:ext>
            </a:extLst>
          </p:cNvPr>
          <p:cNvSpPr>
            <a:spLocks noGrp="1"/>
          </p:cNvSpPr>
          <p:nvPr>
            <p:ph sz="half" idx="13"/>
          </p:nvPr>
        </p:nvSpPr>
        <p:spPr/>
        <p:txBody>
          <a:bodyPr vert="horz" lIns="91440" tIns="45720" rIns="91440" bIns="45720" rtlCol="0" anchor="t">
            <a:normAutofit/>
          </a:bodyPr>
          <a:lstStyle/>
          <a:p>
            <a:r>
              <a:rPr lang="en-US" dirty="0"/>
              <a:t>Vacant, HR Specialist</a:t>
            </a:r>
          </a:p>
          <a:p>
            <a:endParaRPr lang="en-US" dirty="0"/>
          </a:p>
          <a:p>
            <a:endParaRPr lang="en-US" dirty="0"/>
          </a:p>
          <a:p>
            <a:r>
              <a:rPr lang="en-US" dirty="0"/>
              <a:t> </a:t>
            </a:r>
          </a:p>
          <a:p>
            <a:endParaRPr lang="en-US" dirty="0"/>
          </a:p>
          <a:p>
            <a:r>
              <a:rPr lang="en-US" dirty="0"/>
              <a:t>Service Area: BIE Headquarters, SIPI, and schools located in NM and UT. Plus locations under AZ Navajo North.</a:t>
            </a:r>
          </a:p>
          <a:p>
            <a:endParaRPr lang="en-US" dirty="0"/>
          </a:p>
        </p:txBody>
      </p:sp>
    </p:spTree>
    <p:extLst>
      <p:ext uri="{BB962C8B-B14F-4D97-AF65-F5344CB8AC3E}">
        <p14:creationId xmlns:p14="http://schemas.microsoft.com/office/powerpoint/2010/main" val="664019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u="sng" dirty="0"/>
              <a:t>Federal Employees Retirement System (FERS)</a:t>
            </a:r>
            <a:br>
              <a:rPr lang="en-US" u="sng" dirty="0"/>
            </a:br>
            <a:endParaRPr lang="en-US" u="sng" dirty="0"/>
          </a:p>
        </p:txBody>
      </p:sp>
      <p:sp>
        <p:nvSpPr>
          <p:cNvPr id="9" name="Content Placeholder 8"/>
          <p:cNvSpPr>
            <a:spLocks noGrp="1"/>
          </p:cNvSpPr>
          <p:nvPr>
            <p:ph sz="half" idx="2"/>
          </p:nvPr>
        </p:nvSpPr>
        <p:spPr>
          <a:xfrm>
            <a:off x="927016" y="1943916"/>
            <a:ext cx="7458395" cy="3903119"/>
          </a:xfrm>
        </p:spPr>
        <p:txBody>
          <a:bodyPr>
            <a:normAutofit/>
          </a:bodyPr>
          <a:lstStyle/>
          <a:p>
            <a:r>
              <a:rPr lang="en-US" sz="2000" dirty="0"/>
              <a:t>Minimum Retirement Age (MRA)</a:t>
            </a:r>
          </a:p>
        </p:txBody>
      </p:sp>
      <p:graphicFrame>
        <p:nvGraphicFramePr>
          <p:cNvPr id="10" name="Table 9"/>
          <p:cNvGraphicFramePr>
            <a:graphicFrameLocks noGrp="1"/>
          </p:cNvGraphicFramePr>
          <p:nvPr>
            <p:extLst>
              <p:ext uri="{D42A27DB-BD31-4B8C-83A1-F6EECF244321}">
                <p14:modId xmlns:p14="http://schemas.microsoft.com/office/powerpoint/2010/main" val="822467968"/>
              </p:ext>
            </p:extLst>
          </p:nvPr>
        </p:nvGraphicFramePr>
        <p:xfrm>
          <a:off x="753218" y="2412115"/>
          <a:ext cx="3857635" cy="2966720"/>
        </p:xfrm>
        <a:graphic>
          <a:graphicData uri="http://schemas.openxmlformats.org/drawingml/2006/table">
            <a:tbl>
              <a:tblPr firstRow="1" bandRow="1">
                <a:tableStyleId>{00A15C55-8517-42AA-B614-E9B94910E393}</a:tableStyleId>
              </a:tblPr>
              <a:tblGrid>
                <a:gridCol w="1963698">
                  <a:extLst>
                    <a:ext uri="{9D8B030D-6E8A-4147-A177-3AD203B41FA5}">
                      <a16:colId xmlns:a16="http://schemas.microsoft.com/office/drawing/2014/main" val="1944235782"/>
                    </a:ext>
                  </a:extLst>
                </a:gridCol>
                <a:gridCol w="1893937">
                  <a:extLst>
                    <a:ext uri="{9D8B030D-6E8A-4147-A177-3AD203B41FA5}">
                      <a16:colId xmlns:a16="http://schemas.microsoft.com/office/drawing/2014/main" val="1584701444"/>
                    </a:ext>
                  </a:extLst>
                </a:gridCol>
              </a:tblGrid>
              <a:tr h="370840">
                <a:tc>
                  <a:txBody>
                    <a:bodyPr/>
                    <a:lstStyle/>
                    <a:p>
                      <a:pPr algn="ctr"/>
                      <a:r>
                        <a:rPr lang="en-US" dirty="0"/>
                        <a:t>If you were born</a:t>
                      </a:r>
                    </a:p>
                  </a:txBody>
                  <a:tcPr/>
                </a:tc>
                <a:tc>
                  <a:txBody>
                    <a:bodyPr/>
                    <a:lstStyle/>
                    <a:p>
                      <a:pPr algn="ctr"/>
                      <a:r>
                        <a:rPr lang="en-US" dirty="0"/>
                        <a:t>Your MRA is</a:t>
                      </a:r>
                    </a:p>
                  </a:txBody>
                  <a:tcPr/>
                </a:tc>
                <a:extLst>
                  <a:ext uri="{0D108BD9-81ED-4DB2-BD59-A6C34878D82A}">
                    <a16:rowId xmlns:a16="http://schemas.microsoft.com/office/drawing/2014/main" val="1329927913"/>
                  </a:ext>
                </a:extLst>
              </a:tr>
              <a:tr h="370840">
                <a:tc>
                  <a:txBody>
                    <a:bodyPr/>
                    <a:lstStyle/>
                    <a:p>
                      <a:pPr algn="ctr"/>
                      <a:r>
                        <a:rPr lang="en-US" dirty="0"/>
                        <a:t>Before 1948</a:t>
                      </a:r>
                    </a:p>
                  </a:txBody>
                  <a:tcPr/>
                </a:tc>
                <a:tc>
                  <a:txBody>
                    <a:bodyPr/>
                    <a:lstStyle/>
                    <a:p>
                      <a:pPr algn="ctr"/>
                      <a:r>
                        <a:rPr lang="en-US" dirty="0"/>
                        <a:t>55</a:t>
                      </a:r>
                    </a:p>
                  </a:txBody>
                  <a:tcPr/>
                </a:tc>
                <a:extLst>
                  <a:ext uri="{0D108BD9-81ED-4DB2-BD59-A6C34878D82A}">
                    <a16:rowId xmlns:a16="http://schemas.microsoft.com/office/drawing/2014/main" val="861706876"/>
                  </a:ext>
                </a:extLst>
              </a:tr>
              <a:tr h="370840">
                <a:tc>
                  <a:txBody>
                    <a:bodyPr/>
                    <a:lstStyle/>
                    <a:p>
                      <a:pPr algn="ctr"/>
                      <a:r>
                        <a:rPr lang="en-US" dirty="0"/>
                        <a:t>In 1948</a:t>
                      </a:r>
                    </a:p>
                  </a:txBody>
                  <a:tcPr/>
                </a:tc>
                <a:tc>
                  <a:txBody>
                    <a:bodyPr/>
                    <a:lstStyle/>
                    <a:p>
                      <a:pPr algn="ctr"/>
                      <a:r>
                        <a:rPr lang="en-US" dirty="0"/>
                        <a:t>55 and 2 months</a:t>
                      </a:r>
                    </a:p>
                  </a:txBody>
                  <a:tcPr/>
                </a:tc>
                <a:extLst>
                  <a:ext uri="{0D108BD9-81ED-4DB2-BD59-A6C34878D82A}">
                    <a16:rowId xmlns:a16="http://schemas.microsoft.com/office/drawing/2014/main" val="4009385079"/>
                  </a:ext>
                </a:extLst>
              </a:tr>
              <a:tr h="370840">
                <a:tc>
                  <a:txBody>
                    <a:bodyPr/>
                    <a:lstStyle/>
                    <a:p>
                      <a:pPr algn="ctr"/>
                      <a:r>
                        <a:rPr lang="en-US" dirty="0"/>
                        <a:t>In 1949</a:t>
                      </a:r>
                    </a:p>
                  </a:txBody>
                  <a:tcPr/>
                </a:tc>
                <a:tc>
                  <a:txBody>
                    <a:bodyPr/>
                    <a:lstStyle/>
                    <a:p>
                      <a:pPr algn="ctr"/>
                      <a:r>
                        <a:rPr lang="en-US" dirty="0"/>
                        <a:t>55 and 4 months</a:t>
                      </a:r>
                    </a:p>
                  </a:txBody>
                  <a:tcPr/>
                </a:tc>
                <a:extLst>
                  <a:ext uri="{0D108BD9-81ED-4DB2-BD59-A6C34878D82A}">
                    <a16:rowId xmlns:a16="http://schemas.microsoft.com/office/drawing/2014/main" val="3169865574"/>
                  </a:ext>
                </a:extLst>
              </a:tr>
              <a:tr h="370840">
                <a:tc>
                  <a:txBody>
                    <a:bodyPr/>
                    <a:lstStyle/>
                    <a:p>
                      <a:pPr algn="ctr"/>
                      <a:r>
                        <a:rPr lang="en-US" dirty="0"/>
                        <a:t>In 1950</a:t>
                      </a:r>
                    </a:p>
                  </a:txBody>
                  <a:tcPr/>
                </a:tc>
                <a:tc>
                  <a:txBody>
                    <a:bodyPr/>
                    <a:lstStyle/>
                    <a:p>
                      <a:pPr algn="ctr"/>
                      <a:r>
                        <a:rPr lang="en-US" dirty="0"/>
                        <a:t>55 and 6 months</a:t>
                      </a:r>
                    </a:p>
                  </a:txBody>
                  <a:tcPr/>
                </a:tc>
                <a:extLst>
                  <a:ext uri="{0D108BD9-81ED-4DB2-BD59-A6C34878D82A}">
                    <a16:rowId xmlns:a16="http://schemas.microsoft.com/office/drawing/2014/main" val="3387407640"/>
                  </a:ext>
                </a:extLst>
              </a:tr>
              <a:tr h="370840">
                <a:tc>
                  <a:txBody>
                    <a:bodyPr/>
                    <a:lstStyle/>
                    <a:p>
                      <a:pPr algn="ctr"/>
                      <a:r>
                        <a:rPr lang="en-US" dirty="0"/>
                        <a:t>In 1951</a:t>
                      </a:r>
                    </a:p>
                  </a:txBody>
                  <a:tcPr/>
                </a:tc>
                <a:tc>
                  <a:txBody>
                    <a:bodyPr/>
                    <a:lstStyle/>
                    <a:p>
                      <a:pPr algn="ctr"/>
                      <a:r>
                        <a:rPr lang="en-US" dirty="0"/>
                        <a:t>55 and 8 months</a:t>
                      </a:r>
                    </a:p>
                  </a:txBody>
                  <a:tcPr/>
                </a:tc>
                <a:extLst>
                  <a:ext uri="{0D108BD9-81ED-4DB2-BD59-A6C34878D82A}">
                    <a16:rowId xmlns:a16="http://schemas.microsoft.com/office/drawing/2014/main" val="3624696956"/>
                  </a:ext>
                </a:extLst>
              </a:tr>
              <a:tr h="370840">
                <a:tc>
                  <a:txBody>
                    <a:bodyPr/>
                    <a:lstStyle/>
                    <a:p>
                      <a:pPr algn="ctr"/>
                      <a:r>
                        <a:rPr lang="en-US" dirty="0"/>
                        <a:t>In 1952</a:t>
                      </a:r>
                    </a:p>
                  </a:txBody>
                  <a:tcPr/>
                </a:tc>
                <a:tc>
                  <a:txBody>
                    <a:bodyPr/>
                    <a:lstStyle/>
                    <a:p>
                      <a:pPr algn="ctr"/>
                      <a:r>
                        <a:rPr lang="en-US" dirty="0"/>
                        <a:t>55 and 10 months</a:t>
                      </a:r>
                    </a:p>
                  </a:txBody>
                  <a:tcPr/>
                </a:tc>
                <a:extLst>
                  <a:ext uri="{0D108BD9-81ED-4DB2-BD59-A6C34878D82A}">
                    <a16:rowId xmlns:a16="http://schemas.microsoft.com/office/drawing/2014/main" val="2960723982"/>
                  </a:ext>
                </a:extLst>
              </a:tr>
              <a:tr h="370840">
                <a:tc>
                  <a:txBody>
                    <a:bodyPr/>
                    <a:lstStyle/>
                    <a:p>
                      <a:pPr algn="ctr"/>
                      <a:r>
                        <a:rPr lang="en-US" dirty="0"/>
                        <a:t>In 1953-1964</a:t>
                      </a:r>
                    </a:p>
                  </a:txBody>
                  <a:tcPr/>
                </a:tc>
                <a:tc>
                  <a:txBody>
                    <a:bodyPr/>
                    <a:lstStyle/>
                    <a:p>
                      <a:pPr algn="ctr"/>
                      <a:r>
                        <a:rPr lang="en-US" dirty="0"/>
                        <a:t>56</a:t>
                      </a:r>
                    </a:p>
                  </a:txBody>
                  <a:tcPr/>
                </a:tc>
                <a:extLst>
                  <a:ext uri="{0D108BD9-81ED-4DB2-BD59-A6C34878D82A}">
                    <a16:rowId xmlns:a16="http://schemas.microsoft.com/office/drawing/2014/main" val="357923009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870568397"/>
              </p:ext>
            </p:extLst>
          </p:nvPr>
        </p:nvGraphicFramePr>
        <p:xfrm>
          <a:off x="4688958" y="2412115"/>
          <a:ext cx="3870251" cy="2595880"/>
        </p:xfrm>
        <a:graphic>
          <a:graphicData uri="http://schemas.openxmlformats.org/drawingml/2006/table">
            <a:tbl>
              <a:tblPr firstRow="1" bandRow="1">
                <a:tableStyleId>{00A15C55-8517-42AA-B614-E9B94910E393}</a:tableStyleId>
              </a:tblPr>
              <a:tblGrid>
                <a:gridCol w="1796902">
                  <a:extLst>
                    <a:ext uri="{9D8B030D-6E8A-4147-A177-3AD203B41FA5}">
                      <a16:colId xmlns:a16="http://schemas.microsoft.com/office/drawing/2014/main" val="3948898485"/>
                    </a:ext>
                  </a:extLst>
                </a:gridCol>
                <a:gridCol w="2073349">
                  <a:extLst>
                    <a:ext uri="{9D8B030D-6E8A-4147-A177-3AD203B41FA5}">
                      <a16:colId xmlns:a16="http://schemas.microsoft.com/office/drawing/2014/main" val="4128724372"/>
                    </a:ext>
                  </a:extLst>
                </a:gridCol>
              </a:tblGrid>
              <a:tr h="370840">
                <a:tc>
                  <a:txBody>
                    <a:bodyPr/>
                    <a:lstStyle/>
                    <a:p>
                      <a:pPr algn="ctr"/>
                      <a:r>
                        <a:rPr lang="en-US" dirty="0"/>
                        <a:t>If you were born</a:t>
                      </a:r>
                    </a:p>
                  </a:txBody>
                  <a:tcPr/>
                </a:tc>
                <a:tc>
                  <a:txBody>
                    <a:bodyPr/>
                    <a:lstStyle/>
                    <a:p>
                      <a:pPr algn="ctr"/>
                      <a:r>
                        <a:rPr lang="en-US" dirty="0"/>
                        <a:t>Your MRA is</a:t>
                      </a:r>
                    </a:p>
                  </a:txBody>
                  <a:tcPr/>
                </a:tc>
                <a:extLst>
                  <a:ext uri="{0D108BD9-81ED-4DB2-BD59-A6C34878D82A}">
                    <a16:rowId xmlns:a16="http://schemas.microsoft.com/office/drawing/2014/main" val="3974313520"/>
                  </a:ext>
                </a:extLst>
              </a:tr>
              <a:tr h="370840">
                <a:tc>
                  <a:txBody>
                    <a:bodyPr/>
                    <a:lstStyle/>
                    <a:p>
                      <a:pPr algn="ctr"/>
                      <a:r>
                        <a:rPr lang="en-US" dirty="0"/>
                        <a:t>In 1965</a:t>
                      </a:r>
                    </a:p>
                  </a:txBody>
                  <a:tcPr/>
                </a:tc>
                <a:tc>
                  <a:txBody>
                    <a:bodyPr/>
                    <a:lstStyle/>
                    <a:p>
                      <a:pPr algn="ctr"/>
                      <a:r>
                        <a:rPr lang="en-US" dirty="0"/>
                        <a:t>56 and 2 months</a:t>
                      </a:r>
                    </a:p>
                  </a:txBody>
                  <a:tcPr/>
                </a:tc>
                <a:extLst>
                  <a:ext uri="{0D108BD9-81ED-4DB2-BD59-A6C34878D82A}">
                    <a16:rowId xmlns:a16="http://schemas.microsoft.com/office/drawing/2014/main" val="3635121556"/>
                  </a:ext>
                </a:extLst>
              </a:tr>
              <a:tr h="370840">
                <a:tc>
                  <a:txBody>
                    <a:bodyPr/>
                    <a:lstStyle/>
                    <a:p>
                      <a:pPr algn="ctr"/>
                      <a:r>
                        <a:rPr lang="en-US" dirty="0"/>
                        <a:t>In 1966</a:t>
                      </a:r>
                    </a:p>
                  </a:txBody>
                  <a:tcPr/>
                </a:tc>
                <a:tc>
                  <a:txBody>
                    <a:bodyPr/>
                    <a:lstStyle/>
                    <a:p>
                      <a:pPr algn="ctr"/>
                      <a:r>
                        <a:rPr lang="en-US" dirty="0"/>
                        <a:t>56 and 4 months</a:t>
                      </a:r>
                    </a:p>
                  </a:txBody>
                  <a:tcPr/>
                </a:tc>
                <a:extLst>
                  <a:ext uri="{0D108BD9-81ED-4DB2-BD59-A6C34878D82A}">
                    <a16:rowId xmlns:a16="http://schemas.microsoft.com/office/drawing/2014/main" val="1031562829"/>
                  </a:ext>
                </a:extLst>
              </a:tr>
              <a:tr h="370840">
                <a:tc>
                  <a:txBody>
                    <a:bodyPr/>
                    <a:lstStyle/>
                    <a:p>
                      <a:pPr algn="ctr"/>
                      <a:r>
                        <a:rPr lang="en-US" dirty="0"/>
                        <a:t>In 1967</a:t>
                      </a:r>
                    </a:p>
                  </a:txBody>
                  <a:tcPr/>
                </a:tc>
                <a:tc>
                  <a:txBody>
                    <a:bodyPr/>
                    <a:lstStyle/>
                    <a:p>
                      <a:pPr algn="ctr"/>
                      <a:r>
                        <a:rPr lang="en-US" dirty="0"/>
                        <a:t>56 and 6 months</a:t>
                      </a:r>
                    </a:p>
                  </a:txBody>
                  <a:tcPr/>
                </a:tc>
                <a:extLst>
                  <a:ext uri="{0D108BD9-81ED-4DB2-BD59-A6C34878D82A}">
                    <a16:rowId xmlns:a16="http://schemas.microsoft.com/office/drawing/2014/main" val="361511326"/>
                  </a:ext>
                </a:extLst>
              </a:tr>
              <a:tr h="370840">
                <a:tc>
                  <a:txBody>
                    <a:bodyPr/>
                    <a:lstStyle/>
                    <a:p>
                      <a:pPr algn="ctr"/>
                      <a:r>
                        <a:rPr lang="en-US" dirty="0"/>
                        <a:t>In 1968</a:t>
                      </a:r>
                    </a:p>
                  </a:txBody>
                  <a:tcPr/>
                </a:tc>
                <a:tc>
                  <a:txBody>
                    <a:bodyPr/>
                    <a:lstStyle/>
                    <a:p>
                      <a:pPr algn="ctr"/>
                      <a:r>
                        <a:rPr lang="en-US" dirty="0"/>
                        <a:t>56 and 8 months</a:t>
                      </a:r>
                    </a:p>
                  </a:txBody>
                  <a:tcPr/>
                </a:tc>
                <a:extLst>
                  <a:ext uri="{0D108BD9-81ED-4DB2-BD59-A6C34878D82A}">
                    <a16:rowId xmlns:a16="http://schemas.microsoft.com/office/drawing/2014/main" val="4136305648"/>
                  </a:ext>
                </a:extLst>
              </a:tr>
              <a:tr h="370840">
                <a:tc>
                  <a:txBody>
                    <a:bodyPr/>
                    <a:lstStyle/>
                    <a:p>
                      <a:pPr algn="ctr"/>
                      <a:r>
                        <a:rPr lang="en-US" dirty="0"/>
                        <a:t>In 1969</a:t>
                      </a:r>
                    </a:p>
                  </a:txBody>
                  <a:tcPr/>
                </a:tc>
                <a:tc>
                  <a:txBody>
                    <a:bodyPr/>
                    <a:lstStyle/>
                    <a:p>
                      <a:pPr algn="ctr"/>
                      <a:r>
                        <a:rPr lang="en-US" dirty="0"/>
                        <a:t>56 and 10 months</a:t>
                      </a:r>
                    </a:p>
                  </a:txBody>
                  <a:tcPr/>
                </a:tc>
                <a:extLst>
                  <a:ext uri="{0D108BD9-81ED-4DB2-BD59-A6C34878D82A}">
                    <a16:rowId xmlns:a16="http://schemas.microsoft.com/office/drawing/2014/main" val="112181673"/>
                  </a:ext>
                </a:extLst>
              </a:tr>
              <a:tr h="370840">
                <a:tc>
                  <a:txBody>
                    <a:bodyPr/>
                    <a:lstStyle/>
                    <a:p>
                      <a:pPr algn="ctr"/>
                      <a:r>
                        <a:rPr lang="en-US" dirty="0"/>
                        <a:t>In 1970 and after</a:t>
                      </a:r>
                    </a:p>
                  </a:txBody>
                  <a:tcPr/>
                </a:tc>
                <a:tc>
                  <a:txBody>
                    <a:bodyPr/>
                    <a:lstStyle/>
                    <a:p>
                      <a:pPr algn="ctr"/>
                      <a:r>
                        <a:rPr lang="en-US" dirty="0"/>
                        <a:t>57</a:t>
                      </a:r>
                    </a:p>
                  </a:txBody>
                  <a:tcPr/>
                </a:tc>
                <a:extLst>
                  <a:ext uri="{0D108BD9-81ED-4DB2-BD59-A6C34878D82A}">
                    <a16:rowId xmlns:a16="http://schemas.microsoft.com/office/drawing/2014/main" val="3402641433"/>
                  </a:ext>
                </a:extLst>
              </a:tr>
            </a:tbl>
          </a:graphicData>
        </a:graphic>
      </p:graphicFrame>
    </p:spTree>
    <p:extLst>
      <p:ext uri="{BB962C8B-B14F-4D97-AF65-F5344CB8AC3E}">
        <p14:creationId xmlns:p14="http://schemas.microsoft.com/office/powerpoint/2010/main" val="1944225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u="sng" dirty="0"/>
              <a:t>Creditable military service</a:t>
            </a:r>
            <a:br>
              <a:rPr lang="en-US" u="sng" dirty="0"/>
            </a:br>
            <a:endParaRPr lang="en-US" u="sng" dirty="0"/>
          </a:p>
        </p:txBody>
      </p:sp>
      <p:sp>
        <p:nvSpPr>
          <p:cNvPr id="9" name="Content Placeholder 8"/>
          <p:cNvSpPr>
            <a:spLocks noGrp="1"/>
          </p:cNvSpPr>
          <p:nvPr>
            <p:ph sz="half" idx="2"/>
          </p:nvPr>
        </p:nvSpPr>
        <p:spPr>
          <a:xfrm>
            <a:off x="927016" y="1850065"/>
            <a:ext cx="7458395" cy="4284921"/>
          </a:xfrm>
        </p:spPr>
        <p:txBody>
          <a:bodyPr>
            <a:normAutofit fontScale="92500" lnSpcReduction="10000"/>
          </a:bodyPr>
          <a:lstStyle/>
          <a:p>
            <a:r>
              <a:rPr lang="en-US" sz="2000" dirty="0"/>
              <a:t>Certain military service may be used to increase length of service used in computing retirement annuity</a:t>
            </a:r>
          </a:p>
          <a:p>
            <a:pPr lvl="1">
              <a:lnSpc>
                <a:spcPct val="80000"/>
              </a:lnSpc>
            </a:pPr>
            <a:r>
              <a:rPr lang="en-US" sz="1900" dirty="0"/>
              <a:t>Active Duty</a:t>
            </a:r>
          </a:p>
          <a:p>
            <a:pPr lvl="1">
              <a:lnSpc>
                <a:spcPct val="80000"/>
              </a:lnSpc>
            </a:pPr>
            <a:r>
              <a:rPr lang="en-US" sz="1900" dirty="0"/>
              <a:t>Honorable</a:t>
            </a:r>
          </a:p>
          <a:p>
            <a:pPr lvl="1"/>
            <a:r>
              <a:rPr lang="en-US" sz="1900" dirty="0"/>
              <a:t>Waive military retired pay (exceptions for retired pay awarded due to disability incurred in combat or caused by an instrumentality of war; reserve retirement)</a:t>
            </a:r>
          </a:p>
          <a:p>
            <a:r>
              <a:rPr lang="en-US" sz="2000" dirty="0"/>
              <a:t>Must provide DD 214 (Member-4 or any copy that includes character of discharge)</a:t>
            </a:r>
          </a:p>
          <a:p>
            <a:r>
              <a:rPr lang="en-US" sz="2000" dirty="0"/>
              <a:t>Deposit required (3% of military earnings - FERS)</a:t>
            </a:r>
          </a:p>
          <a:p>
            <a:r>
              <a:rPr lang="en-US" sz="2000" dirty="0"/>
              <a:t>Interest-free grace period </a:t>
            </a:r>
          </a:p>
          <a:p>
            <a:pPr lvl="1"/>
            <a:r>
              <a:rPr lang="en-US" sz="1900" dirty="0"/>
              <a:t>2 years from date first employed subject to retirement</a:t>
            </a:r>
          </a:p>
          <a:p>
            <a:pPr lvl="1"/>
            <a:r>
              <a:rPr lang="en-US" sz="1900" dirty="0"/>
              <a:t>Interest compounded and posted annually on unpaid balance</a:t>
            </a:r>
          </a:p>
          <a:p>
            <a:pPr lvl="1"/>
            <a:r>
              <a:rPr lang="en-US" sz="1900" dirty="0"/>
              <a:t>No interest if balance paid in full before first interest posting (3 years from date first employed)</a:t>
            </a:r>
          </a:p>
        </p:txBody>
      </p:sp>
    </p:spTree>
    <p:extLst>
      <p:ext uri="{BB962C8B-B14F-4D97-AF65-F5344CB8AC3E}">
        <p14:creationId xmlns:p14="http://schemas.microsoft.com/office/powerpoint/2010/main" val="2982448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014" y="118623"/>
            <a:ext cx="7102549" cy="1199814"/>
          </a:xfrm>
        </p:spPr>
        <p:txBody>
          <a:bodyPr>
            <a:normAutofit/>
          </a:bodyPr>
          <a:lstStyle/>
          <a:p>
            <a:pPr algn="ctr"/>
            <a:r>
              <a:rPr lang="en-US" u="sng" dirty="0"/>
              <a:t>Thrift Savings Plan (TSP)</a:t>
            </a:r>
          </a:p>
        </p:txBody>
      </p:sp>
      <p:sp>
        <p:nvSpPr>
          <p:cNvPr id="5" name="Content Placeholder 4"/>
          <p:cNvSpPr>
            <a:spLocks noGrp="1"/>
          </p:cNvSpPr>
          <p:nvPr>
            <p:ph idx="1"/>
          </p:nvPr>
        </p:nvSpPr>
        <p:spPr>
          <a:xfrm>
            <a:off x="797442" y="1442854"/>
            <a:ext cx="7028121" cy="5374292"/>
          </a:xfrm>
          <a:prstGeom prst="rect">
            <a:avLst/>
          </a:prstGeom>
        </p:spPr>
        <p:txBody>
          <a:bodyPr wrap="square">
            <a:spAutoFit/>
          </a:bodyPr>
          <a:lstStyle/>
          <a:p>
            <a:pPr lvl="0">
              <a:lnSpc>
                <a:spcPct val="80000"/>
              </a:lnSpc>
            </a:pPr>
            <a:r>
              <a:rPr lang="en-US" sz="2000" dirty="0">
                <a:solidFill>
                  <a:srgbClr val="0F6460"/>
                </a:solidFill>
              </a:rPr>
              <a:t>Automatic enrollment – 5% of salary each pay period – Traditional</a:t>
            </a:r>
          </a:p>
          <a:p>
            <a:pPr lvl="0">
              <a:lnSpc>
                <a:spcPct val="80000"/>
              </a:lnSpc>
            </a:pPr>
            <a:r>
              <a:rPr lang="en-US" sz="2000" dirty="0">
                <a:solidFill>
                  <a:srgbClr val="0F6460"/>
                </a:solidFill>
              </a:rPr>
              <a:t>May request refund of automatic contributions within 90 days of first contribution – must also submit TSP-1 to HRO-ABQ or use Employee Express to stop all future contributions</a:t>
            </a:r>
          </a:p>
          <a:p>
            <a:pPr lvl="0">
              <a:lnSpc>
                <a:spcPct val="80000"/>
              </a:lnSpc>
            </a:pPr>
            <a:r>
              <a:rPr lang="en-US" sz="2000" dirty="0">
                <a:solidFill>
                  <a:srgbClr val="0F6460"/>
                </a:solidFill>
              </a:rPr>
              <a:t>May contribute up to IRS elective deferral limit each year - $23,500 in 2025 – age 50 or older can contribute additional $7,500 in catch-up contributions. Age 60-63 can contribute $11,250 in catch-up contributions.</a:t>
            </a:r>
          </a:p>
          <a:p>
            <a:pPr lvl="0">
              <a:lnSpc>
                <a:spcPct val="80000"/>
              </a:lnSpc>
            </a:pPr>
            <a:r>
              <a:rPr lang="en-US" sz="2000" dirty="0">
                <a:solidFill>
                  <a:srgbClr val="0F6460"/>
                </a:solidFill>
              </a:rPr>
              <a:t>Contribution can be changed at any time – no QLE or Open Season requirement</a:t>
            </a:r>
          </a:p>
          <a:p>
            <a:pPr lvl="0">
              <a:lnSpc>
                <a:spcPct val="80000"/>
              </a:lnSpc>
            </a:pPr>
            <a:r>
              <a:rPr lang="en-US" sz="2000" dirty="0">
                <a:solidFill>
                  <a:srgbClr val="0F6460"/>
                </a:solidFill>
              </a:rPr>
              <a:t>3 years of service required to be vested in Agency Automatic Contributions – immediately vested in your contributions and Agency Matching Contributions</a:t>
            </a:r>
          </a:p>
          <a:p>
            <a:pPr lvl="0">
              <a:lnSpc>
                <a:spcPct val="80000"/>
              </a:lnSpc>
            </a:pPr>
            <a:r>
              <a:rPr lang="en-US" sz="2000" dirty="0">
                <a:solidFill>
                  <a:srgbClr val="0F6460"/>
                </a:solidFill>
              </a:rPr>
              <a:t>TSP training webinars for employees: </a:t>
            </a:r>
            <a:r>
              <a:rPr lang="en-US" sz="2000" dirty="0">
                <a:solidFill>
                  <a:srgbClr val="0F6460"/>
                </a:solidFill>
                <a:hlinkClick r:id="rId2"/>
              </a:rPr>
              <a:t>https://www.tsp.gov/online-learning/</a:t>
            </a:r>
            <a:endParaRPr lang="en-US" sz="2000" dirty="0">
              <a:solidFill>
                <a:srgbClr val="0F6460"/>
              </a:solidFill>
            </a:endParaRPr>
          </a:p>
          <a:p>
            <a:pPr marL="22860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3651841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014" y="118623"/>
            <a:ext cx="7102549" cy="1199814"/>
          </a:xfrm>
        </p:spPr>
        <p:txBody>
          <a:bodyPr>
            <a:normAutofit/>
          </a:bodyPr>
          <a:lstStyle/>
          <a:p>
            <a:pPr algn="ctr"/>
            <a:r>
              <a:rPr lang="en-US" u="sng" dirty="0"/>
              <a:t>Thrift Savings Plan (TSP)</a:t>
            </a:r>
          </a:p>
        </p:txBody>
      </p:sp>
      <p:sp>
        <p:nvSpPr>
          <p:cNvPr id="5" name="Content Placeholder 4"/>
          <p:cNvSpPr>
            <a:spLocks noGrp="1"/>
          </p:cNvSpPr>
          <p:nvPr>
            <p:ph idx="1"/>
          </p:nvPr>
        </p:nvSpPr>
        <p:spPr>
          <a:xfrm>
            <a:off x="1038531" y="1442854"/>
            <a:ext cx="7217916" cy="2592505"/>
          </a:xfrm>
          <a:prstGeom prst="rect">
            <a:avLst/>
          </a:prstGeom>
        </p:spPr>
        <p:txBody>
          <a:bodyPr wrap="square">
            <a:spAutoFit/>
          </a:bodyPr>
          <a:lstStyle/>
          <a:p>
            <a:pPr lvl="0">
              <a:lnSpc>
                <a:spcPct val="80000"/>
              </a:lnSpc>
            </a:pPr>
            <a:r>
              <a:rPr lang="en-US" sz="2000" dirty="0">
                <a:solidFill>
                  <a:srgbClr val="0F6460"/>
                </a:solidFill>
              </a:rPr>
              <a:t>Agency Automatic Contributions – 1% of salary each pay period whether you participate or not</a:t>
            </a:r>
          </a:p>
          <a:p>
            <a:pPr lvl="0">
              <a:lnSpc>
                <a:spcPct val="80000"/>
              </a:lnSpc>
            </a:pPr>
            <a:r>
              <a:rPr lang="en-US" sz="2000" dirty="0">
                <a:solidFill>
                  <a:srgbClr val="0F6460"/>
                </a:solidFill>
              </a:rPr>
              <a:t>Agency Matching Contributions </a:t>
            </a:r>
          </a:p>
          <a:p>
            <a:pPr lvl="1">
              <a:lnSpc>
                <a:spcPct val="80000"/>
              </a:lnSpc>
            </a:pPr>
            <a:r>
              <a:rPr lang="en-US" sz="1800" dirty="0">
                <a:solidFill>
                  <a:srgbClr val="0F6460"/>
                </a:solidFill>
              </a:rPr>
              <a:t>First 3% of employee contributions matched dollar-for-dollar</a:t>
            </a:r>
          </a:p>
          <a:p>
            <a:pPr lvl="1">
              <a:lnSpc>
                <a:spcPct val="80000"/>
              </a:lnSpc>
            </a:pPr>
            <a:r>
              <a:rPr lang="en-US" sz="1800" dirty="0">
                <a:solidFill>
                  <a:srgbClr val="0F6460"/>
                </a:solidFill>
              </a:rPr>
              <a:t>Next 2% of employee contributions matched 50 cents on the dollar</a:t>
            </a:r>
          </a:p>
          <a:p>
            <a:pPr lvl="0">
              <a:lnSpc>
                <a:spcPct val="80000"/>
              </a:lnSpc>
            </a:pPr>
            <a:endParaRPr lang="en-US" sz="2000" dirty="0">
              <a:solidFill>
                <a:srgbClr val="0F6460"/>
              </a:solidFill>
            </a:endParaRPr>
          </a:p>
          <a:p>
            <a:pPr marL="22860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74898406"/>
              </p:ext>
            </p:extLst>
          </p:nvPr>
        </p:nvGraphicFramePr>
        <p:xfrm>
          <a:off x="1038531" y="2991884"/>
          <a:ext cx="6563749" cy="3169920"/>
        </p:xfrm>
        <a:graphic>
          <a:graphicData uri="http://schemas.openxmlformats.org/drawingml/2006/table">
            <a:tbl>
              <a:tblPr firstRow="1" bandRow="1">
                <a:tableStyleId>{00A15C55-8517-42AA-B614-E9B94910E393}</a:tableStyleId>
              </a:tblPr>
              <a:tblGrid>
                <a:gridCol w="1383452">
                  <a:extLst>
                    <a:ext uri="{9D8B030D-6E8A-4147-A177-3AD203B41FA5}">
                      <a16:colId xmlns:a16="http://schemas.microsoft.com/office/drawing/2014/main" val="747208352"/>
                    </a:ext>
                  </a:extLst>
                </a:gridCol>
                <a:gridCol w="1592304">
                  <a:extLst>
                    <a:ext uri="{9D8B030D-6E8A-4147-A177-3AD203B41FA5}">
                      <a16:colId xmlns:a16="http://schemas.microsoft.com/office/drawing/2014/main" val="1414997762"/>
                    </a:ext>
                  </a:extLst>
                </a:gridCol>
                <a:gridCol w="1602920">
                  <a:extLst>
                    <a:ext uri="{9D8B030D-6E8A-4147-A177-3AD203B41FA5}">
                      <a16:colId xmlns:a16="http://schemas.microsoft.com/office/drawing/2014/main" val="456505040"/>
                    </a:ext>
                  </a:extLst>
                </a:gridCol>
                <a:gridCol w="1985073">
                  <a:extLst>
                    <a:ext uri="{9D8B030D-6E8A-4147-A177-3AD203B41FA5}">
                      <a16:colId xmlns:a16="http://schemas.microsoft.com/office/drawing/2014/main" val="3203979807"/>
                    </a:ext>
                  </a:extLst>
                </a:gridCol>
              </a:tblGrid>
              <a:tr h="558681">
                <a:tc>
                  <a:txBody>
                    <a:bodyPr/>
                    <a:lstStyle/>
                    <a:p>
                      <a:pPr algn="ctr"/>
                      <a:r>
                        <a:rPr lang="en-US" sz="1600" dirty="0"/>
                        <a:t>You put in:</a:t>
                      </a:r>
                    </a:p>
                  </a:txBody>
                  <a:tcPr/>
                </a:tc>
                <a:tc>
                  <a:txBody>
                    <a:bodyPr/>
                    <a:lstStyle/>
                    <a:p>
                      <a:pPr algn="ctr"/>
                      <a:r>
                        <a:rPr lang="en-US" sz="1600" dirty="0"/>
                        <a:t>Automatic 1% Contribution</a:t>
                      </a:r>
                    </a:p>
                  </a:txBody>
                  <a:tcPr/>
                </a:tc>
                <a:tc>
                  <a:txBody>
                    <a:bodyPr/>
                    <a:lstStyle/>
                    <a:p>
                      <a:pPr algn="ctr"/>
                      <a:r>
                        <a:rPr lang="en-US" sz="1600" dirty="0"/>
                        <a:t>Matching Contribution</a:t>
                      </a:r>
                    </a:p>
                  </a:txBody>
                  <a:tcPr/>
                </a:tc>
                <a:tc>
                  <a:txBody>
                    <a:bodyPr/>
                    <a:lstStyle/>
                    <a:p>
                      <a:pPr algn="ctr"/>
                      <a:r>
                        <a:rPr lang="en-US" sz="1600" dirty="0"/>
                        <a:t>Total Contribution</a:t>
                      </a:r>
                    </a:p>
                  </a:txBody>
                  <a:tcPr/>
                </a:tc>
                <a:extLst>
                  <a:ext uri="{0D108BD9-81ED-4DB2-BD59-A6C34878D82A}">
                    <a16:rowId xmlns:a16="http://schemas.microsoft.com/office/drawing/2014/main" val="587991556"/>
                  </a:ext>
                </a:extLst>
              </a:tr>
              <a:tr h="323447">
                <a:tc>
                  <a:txBody>
                    <a:bodyPr/>
                    <a:lstStyle/>
                    <a:p>
                      <a:pPr algn="ctr"/>
                      <a:r>
                        <a:rPr lang="en-US" sz="1600" dirty="0"/>
                        <a:t>0%</a:t>
                      </a:r>
                    </a:p>
                  </a:txBody>
                  <a:tcPr/>
                </a:tc>
                <a:tc>
                  <a:txBody>
                    <a:bodyPr/>
                    <a:lstStyle/>
                    <a:p>
                      <a:pPr algn="ctr"/>
                      <a:r>
                        <a:rPr lang="en-US" sz="1600" dirty="0"/>
                        <a:t>1%</a:t>
                      </a:r>
                    </a:p>
                  </a:txBody>
                  <a:tcPr/>
                </a:tc>
                <a:tc>
                  <a:txBody>
                    <a:bodyPr/>
                    <a:lstStyle/>
                    <a:p>
                      <a:pPr algn="ctr"/>
                      <a:r>
                        <a:rPr lang="en-US" sz="1600" dirty="0"/>
                        <a:t>0%</a:t>
                      </a:r>
                    </a:p>
                  </a:txBody>
                  <a:tcPr/>
                </a:tc>
                <a:tc>
                  <a:txBody>
                    <a:bodyPr/>
                    <a:lstStyle/>
                    <a:p>
                      <a:pPr algn="ctr"/>
                      <a:r>
                        <a:rPr lang="en-US" sz="1600" dirty="0"/>
                        <a:t>1%</a:t>
                      </a:r>
                    </a:p>
                  </a:txBody>
                  <a:tcPr/>
                </a:tc>
                <a:extLst>
                  <a:ext uri="{0D108BD9-81ED-4DB2-BD59-A6C34878D82A}">
                    <a16:rowId xmlns:a16="http://schemas.microsoft.com/office/drawing/2014/main" val="2886468457"/>
                  </a:ext>
                </a:extLst>
              </a:tr>
              <a:tr h="323447">
                <a:tc>
                  <a:txBody>
                    <a:bodyPr/>
                    <a:lstStyle/>
                    <a:p>
                      <a:pPr algn="ctr"/>
                      <a:r>
                        <a:rPr lang="en-US" sz="16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6460"/>
                          </a:solidFill>
                          <a:effectLst/>
                          <a:uLnTx/>
                          <a:uFillTx/>
                          <a:latin typeface="Calibri"/>
                          <a:ea typeface="+mn-ea"/>
                          <a:cs typeface="+mn-cs"/>
                        </a:rPr>
                        <a:t>1%</a:t>
                      </a:r>
                    </a:p>
                  </a:txBody>
                  <a:tcPr/>
                </a:tc>
                <a:tc>
                  <a:txBody>
                    <a:bodyPr/>
                    <a:lstStyle/>
                    <a:p>
                      <a:pPr algn="ctr"/>
                      <a:r>
                        <a:rPr lang="en-US" sz="1600" dirty="0"/>
                        <a:t>1%</a:t>
                      </a:r>
                    </a:p>
                  </a:txBody>
                  <a:tcPr/>
                </a:tc>
                <a:tc>
                  <a:txBody>
                    <a:bodyPr/>
                    <a:lstStyle/>
                    <a:p>
                      <a:pPr algn="ctr"/>
                      <a:r>
                        <a:rPr lang="en-US" sz="1600" dirty="0"/>
                        <a:t>3%</a:t>
                      </a:r>
                    </a:p>
                  </a:txBody>
                  <a:tcPr/>
                </a:tc>
                <a:extLst>
                  <a:ext uri="{0D108BD9-81ED-4DB2-BD59-A6C34878D82A}">
                    <a16:rowId xmlns:a16="http://schemas.microsoft.com/office/drawing/2014/main" val="3770796883"/>
                  </a:ext>
                </a:extLst>
              </a:tr>
              <a:tr h="323447">
                <a:tc>
                  <a:txBody>
                    <a:bodyPr/>
                    <a:lstStyle/>
                    <a:p>
                      <a:pPr algn="ctr"/>
                      <a:r>
                        <a:rPr lang="en-US" sz="16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6460"/>
                          </a:solidFill>
                          <a:effectLst/>
                          <a:uLnTx/>
                          <a:uFillTx/>
                          <a:latin typeface="Calibri"/>
                          <a:ea typeface="+mn-ea"/>
                          <a:cs typeface="+mn-cs"/>
                        </a:rPr>
                        <a:t>1%</a:t>
                      </a:r>
                    </a:p>
                  </a:txBody>
                  <a:tcPr/>
                </a:tc>
                <a:tc>
                  <a:txBody>
                    <a:bodyPr/>
                    <a:lstStyle/>
                    <a:p>
                      <a:pPr algn="ctr"/>
                      <a:r>
                        <a:rPr lang="en-US" sz="1600" dirty="0"/>
                        <a:t>2%</a:t>
                      </a:r>
                    </a:p>
                  </a:txBody>
                  <a:tcPr/>
                </a:tc>
                <a:tc>
                  <a:txBody>
                    <a:bodyPr/>
                    <a:lstStyle/>
                    <a:p>
                      <a:pPr algn="ctr"/>
                      <a:r>
                        <a:rPr lang="en-US" sz="1600" dirty="0"/>
                        <a:t>5%</a:t>
                      </a:r>
                    </a:p>
                  </a:txBody>
                  <a:tcPr/>
                </a:tc>
                <a:extLst>
                  <a:ext uri="{0D108BD9-81ED-4DB2-BD59-A6C34878D82A}">
                    <a16:rowId xmlns:a16="http://schemas.microsoft.com/office/drawing/2014/main" val="3691095670"/>
                  </a:ext>
                </a:extLst>
              </a:tr>
              <a:tr h="323447">
                <a:tc>
                  <a:txBody>
                    <a:bodyPr/>
                    <a:lstStyle/>
                    <a:p>
                      <a:pPr algn="ctr"/>
                      <a:r>
                        <a:rPr lang="en-US" sz="16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F6460"/>
                          </a:solidFill>
                          <a:effectLst/>
                          <a:uLnTx/>
                          <a:uFillTx/>
                          <a:latin typeface="Calibri"/>
                          <a:ea typeface="+mn-ea"/>
                          <a:cs typeface="+mn-cs"/>
                        </a:rPr>
                        <a:t>1%</a:t>
                      </a:r>
                      <a:endParaRPr kumimoji="0" lang="en-US" sz="1600" b="0" i="0" u="none" strike="noStrike" kern="1200" cap="none" spc="0" normalizeH="0" baseline="0" noProof="0" dirty="0">
                        <a:ln>
                          <a:noFill/>
                        </a:ln>
                        <a:solidFill>
                          <a:srgbClr val="0F6460"/>
                        </a:solidFill>
                        <a:effectLst/>
                        <a:uLnTx/>
                        <a:uFillTx/>
                        <a:latin typeface="Calibri"/>
                        <a:ea typeface="+mn-ea"/>
                        <a:cs typeface="+mn-cs"/>
                      </a:endParaRPr>
                    </a:p>
                  </a:txBody>
                  <a:tcPr/>
                </a:tc>
                <a:tc>
                  <a:txBody>
                    <a:bodyPr/>
                    <a:lstStyle/>
                    <a:p>
                      <a:pPr algn="ctr"/>
                      <a:r>
                        <a:rPr lang="en-US" sz="1600" dirty="0"/>
                        <a:t>3%</a:t>
                      </a:r>
                    </a:p>
                  </a:txBody>
                  <a:tcPr/>
                </a:tc>
                <a:tc>
                  <a:txBody>
                    <a:bodyPr/>
                    <a:lstStyle/>
                    <a:p>
                      <a:pPr algn="ctr"/>
                      <a:r>
                        <a:rPr lang="en-US" sz="1600" dirty="0"/>
                        <a:t>7%</a:t>
                      </a:r>
                    </a:p>
                  </a:txBody>
                  <a:tcPr/>
                </a:tc>
                <a:extLst>
                  <a:ext uri="{0D108BD9-81ED-4DB2-BD59-A6C34878D82A}">
                    <a16:rowId xmlns:a16="http://schemas.microsoft.com/office/drawing/2014/main" val="3654847057"/>
                  </a:ext>
                </a:extLst>
              </a:tr>
              <a:tr h="323447">
                <a:tc>
                  <a:txBody>
                    <a:bodyPr/>
                    <a:lstStyle/>
                    <a:p>
                      <a:pPr algn="ctr"/>
                      <a:r>
                        <a:rPr lang="en-US" sz="16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F6460"/>
                          </a:solidFill>
                          <a:effectLst/>
                          <a:uLnTx/>
                          <a:uFillTx/>
                          <a:latin typeface="Calibri"/>
                          <a:ea typeface="+mn-ea"/>
                          <a:cs typeface="+mn-cs"/>
                        </a:rPr>
                        <a:t>1%</a:t>
                      </a:r>
                      <a:endParaRPr kumimoji="0" lang="en-US" sz="1600" b="0" i="0" u="none" strike="noStrike" kern="1200" cap="none" spc="0" normalizeH="0" baseline="0" noProof="0" dirty="0">
                        <a:ln>
                          <a:noFill/>
                        </a:ln>
                        <a:solidFill>
                          <a:srgbClr val="0F6460"/>
                        </a:solidFill>
                        <a:effectLst/>
                        <a:uLnTx/>
                        <a:uFillTx/>
                        <a:latin typeface="Calibri"/>
                        <a:ea typeface="+mn-ea"/>
                        <a:cs typeface="+mn-cs"/>
                      </a:endParaRPr>
                    </a:p>
                  </a:txBody>
                  <a:tcPr/>
                </a:tc>
                <a:tc>
                  <a:txBody>
                    <a:bodyPr/>
                    <a:lstStyle/>
                    <a:p>
                      <a:pPr algn="ctr"/>
                      <a:r>
                        <a:rPr lang="en-US" sz="1600" dirty="0"/>
                        <a:t>3.5%</a:t>
                      </a:r>
                    </a:p>
                  </a:txBody>
                  <a:tcPr/>
                </a:tc>
                <a:tc>
                  <a:txBody>
                    <a:bodyPr/>
                    <a:lstStyle/>
                    <a:p>
                      <a:pPr algn="ctr"/>
                      <a:r>
                        <a:rPr lang="en-US" sz="1600" dirty="0"/>
                        <a:t>8.5%</a:t>
                      </a:r>
                    </a:p>
                  </a:txBody>
                  <a:tcPr/>
                </a:tc>
                <a:extLst>
                  <a:ext uri="{0D108BD9-81ED-4DB2-BD59-A6C34878D82A}">
                    <a16:rowId xmlns:a16="http://schemas.microsoft.com/office/drawing/2014/main" val="849086885"/>
                  </a:ext>
                </a:extLst>
              </a:tr>
              <a:tr h="323447">
                <a:tc>
                  <a:txBody>
                    <a:bodyPr/>
                    <a:lstStyle/>
                    <a:p>
                      <a:pPr algn="ctr"/>
                      <a:r>
                        <a:rPr lang="en-US" sz="1600"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F6460"/>
                          </a:solidFill>
                          <a:effectLst/>
                          <a:uLnTx/>
                          <a:uFillTx/>
                          <a:latin typeface="Calibri"/>
                          <a:ea typeface="+mn-ea"/>
                          <a:cs typeface="+mn-cs"/>
                        </a:rPr>
                        <a:t>1%</a:t>
                      </a:r>
                      <a:endParaRPr kumimoji="0" lang="en-US" sz="1600" b="0" i="0" u="none" strike="noStrike" kern="1200" cap="none" spc="0" normalizeH="0" baseline="0" noProof="0" dirty="0">
                        <a:ln>
                          <a:noFill/>
                        </a:ln>
                        <a:solidFill>
                          <a:srgbClr val="0F6460"/>
                        </a:solidFill>
                        <a:effectLst/>
                        <a:uLnTx/>
                        <a:uFillTx/>
                        <a:latin typeface="Calibri"/>
                        <a:ea typeface="+mn-ea"/>
                        <a:cs typeface="+mn-cs"/>
                      </a:endParaRPr>
                    </a:p>
                  </a:txBody>
                  <a:tcPr/>
                </a:tc>
                <a:tc>
                  <a:txBody>
                    <a:bodyPr/>
                    <a:lstStyle/>
                    <a:p>
                      <a:pPr algn="ctr"/>
                      <a:r>
                        <a:rPr lang="en-US" sz="1600" dirty="0"/>
                        <a:t>4%</a:t>
                      </a:r>
                    </a:p>
                  </a:txBody>
                  <a:tcPr/>
                </a:tc>
                <a:tc>
                  <a:txBody>
                    <a:bodyPr/>
                    <a:lstStyle/>
                    <a:p>
                      <a:pPr algn="ctr"/>
                      <a:r>
                        <a:rPr lang="en-US" sz="1600" dirty="0"/>
                        <a:t>10%</a:t>
                      </a:r>
                    </a:p>
                  </a:txBody>
                  <a:tcPr/>
                </a:tc>
                <a:extLst>
                  <a:ext uri="{0D108BD9-81ED-4DB2-BD59-A6C34878D82A}">
                    <a16:rowId xmlns:a16="http://schemas.microsoft.com/office/drawing/2014/main" val="2795550128"/>
                  </a:ext>
                </a:extLst>
              </a:tr>
              <a:tr h="558681">
                <a:tc>
                  <a:txBody>
                    <a:bodyPr/>
                    <a:lstStyle/>
                    <a:p>
                      <a:pPr algn="ctr"/>
                      <a:r>
                        <a:rPr lang="en-US" sz="1600" dirty="0"/>
                        <a:t>More than 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F6460"/>
                          </a:solidFill>
                          <a:effectLst/>
                          <a:uLnTx/>
                          <a:uFillTx/>
                          <a:latin typeface="Calibri"/>
                          <a:ea typeface="+mn-ea"/>
                          <a:cs typeface="+mn-cs"/>
                        </a:rPr>
                        <a:t>1%</a:t>
                      </a:r>
                    </a:p>
                  </a:txBody>
                  <a:tcPr/>
                </a:tc>
                <a:tc>
                  <a:txBody>
                    <a:bodyPr/>
                    <a:lstStyle/>
                    <a:p>
                      <a:pPr algn="ctr"/>
                      <a:r>
                        <a:rPr lang="en-US" sz="1600" dirty="0"/>
                        <a:t>4%</a:t>
                      </a:r>
                    </a:p>
                  </a:txBody>
                  <a:tcPr/>
                </a:tc>
                <a:tc>
                  <a:txBody>
                    <a:bodyPr/>
                    <a:lstStyle/>
                    <a:p>
                      <a:pPr algn="ctr"/>
                      <a:r>
                        <a:rPr lang="en-US" sz="1600" dirty="0"/>
                        <a:t>Your contribution + 5%</a:t>
                      </a:r>
                    </a:p>
                  </a:txBody>
                  <a:tcPr/>
                </a:tc>
                <a:extLst>
                  <a:ext uri="{0D108BD9-81ED-4DB2-BD59-A6C34878D82A}">
                    <a16:rowId xmlns:a16="http://schemas.microsoft.com/office/drawing/2014/main" val="131342926"/>
                  </a:ext>
                </a:extLst>
              </a:tr>
            </a:tbl>
          </a:graphicData>
        </a:graphic>
      </p:graphicFrame>
    </p:spTree>
    <p:extLst>
      <p:ext uri="{BB962C8B-B14F-4D97-AF65-F5344CB8AC3E}">
        <p14:creationId xmlns:p14="http://schemas.microsoft.com/office/powerpoint/2010/main" val="1834896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014" y="118623"/>
            <a:ext cx="7102549" cy="1199814"/>
          </a:xfrm>
        </p:spPr>
        <p:txBody>
          <a:bodyPr>
            <a:normAutofit/>
          </a:bodyPr>
          <a:lstStyle/>
          <a:p>
            <a:pPr algn="ctr"/>
            <a:r>
              <a:rPr lang="en-US" u="sng" dirty="0"/>
              <a:t>Thrift Savings Plan (TSP)</a:t>
            </a:r>
          </a:p>
        </p:txBody>
      </p:sp>
      <p:sp>
        <p:nvSpPr>
          <p:cNvPr id="5" name="Content Placeholder 4"/>
          <p:cNvSpPr>
            <a:spLocks noGrp="1"/>
          </p:cNvSpPr>
          <p:nvPr>
            <p:ph idx="1"/>
          </p:nvPr>
        </p:nvSpPr>
        <p:spPr>
          <a:xfrm>
            <a:off x="797442" y="1442854"/>
            <a:ext cx="7028121" cy="5370701"/>
          </a:xfrm>
          <a:prstGeom prst="rect">
            <a:avLst/>
          </a:prstGeom>
        </p:spPr>
        <p:txBody>
          <a:bodyPr wrap="square">
            <a:spAutoFit/>
          </a:bodyPr>
          <a:lstStyle/>
          <a:p>
            <a:pPr lvl="0">
              <a:lnSpc>
                <a:spcPct val="80000"/>
              </a:lnSpc>
            </a:pPr>
            <a:r>
              <a:rPr lang="en-US" sz="2000" dirty="0">
                <a:solidFill>
                  <a:srgbClr val="0F6460"/>
                </a:solidFill>
              </a:rPr>
              <a:t>Tax Treatment Options</a:t>
            </a:r>
          </a:p>
          <a:p>
            <a:pPr lvl="1">
              <a:lnSpc>
                <a:spcPct val="80000"/>
              </a:lnSpc>
            </a:pPr>
            <a:r>
              <a:rPr lang="en-US" sz="2000" dirty="0">
                <a:solidFill>
                  <a:srgbClr val="0F6460"/>
                </a:solidFill>
              </a:rPr>
              <a:t>Traditional (tax-deferred)</a:t>
            </a:r>
          </a:p>
          <a:p>
            <a:pPr lvl="1">
              <a:lnSpc>
                <a:spcPct val="80000"/>
              </a:lnSpc>
            </a:pPr>
            <a:r>
              <a:rPr lang="en-US" sz="2000" dirty="0">
                <a:solidFill>
                  <a:srgbClr val="0F6460"/>
                </a:solidFill>
              </a:rPr>
              <a:t>Roth</a:t>
            </a:r>
          </a:p>
          <a:p>
            <a:pPr lvl="0">
              <a:lnSpc>
                <a:spcPct val="80000"/>
              </a:lnSpc>
            </a:pPr>
            <a:r>
              <a:rPr lang="en-US" sz="2000" dirty="0">
                <a:solidFill>
                  <a:srgbClr val="0F6460"/>
                </a:solidFill>
              </a:rPr>
              <a:t>Traditional </a:t>
            </a:r>
          </a:p>
          <a:p>
            <a:pPr lvl="1">
              <a:lnSpc>
                <a:spcPct val="80000"/>
              </a:lnSpc>
            </a:pPr>
            <a:r>
              <a:rPr lang="en-US" sz="2000" dirty="0">
                <a:solidFill>
                  <a:srgbClr val="0F6460"/>
                </a:solidFill>
              </a:rPr>
              <a:t>Contributions withheld before taxes</a:t>
            </a:r>
          </a:p>
          <a:p>
            <a:pPr lvl="1">
              <a:lnSpc>
                <a:spcPct val="80000"/>
              </a:lnSpc>
            </a:pPr>
            <a:r>
              <a:rPr lang="en-US" sz="2000" dirty="0">
                <a:solidFill>
                  <a:srgbClr val="0F6460"/>
                </a:solidFill>
              </a:rPr>
              <a:t>Contributions and earnings taxed upon withdrawal</a:t>
            </a:r>
          </a:p>
          <a:p>
            <a:pPr lvl="1">
              <a:lnSpc>
                <a:spcPct val="80000"/>
              </a:lnSpc>
            </a:pPr>
            <a:r>
              <a:rPr lang="en-US" sz="2000" dirty="0">
                <a:solidFill>
                  <a:srgbClr val="0F6460"/>
                </a:solidFill>
              </a:rPr>
              <a:t>Agency Automatic (1%) Contributions and Agency Matching Contributions</a:t>
            </a:r>
          </a:p>
          <a:p>
            <a:pPr lvl="0">
              <a:lnSpc>
                <a:spcPct val="80000"/>
              </a:lnSpc>
            </a:pPr>
            <a:r>
              <a:rPr lang="en-US" sz="2000" dirty="0">
                <a:solidFill>
                  <a:srgbClr val="0F6460"/>
                </a:solidFill>
              </a:rPr>
              <a:t>Roth</a:t>
            </a:r>
          </a:p>
          <a:p>
            <a:pPr lvl="1">
              <a:lnSpc>
                <a:spcPct val="80000"/>
              </a:lnSpc>
            </a:pPr>
            <a:r>
              <a:rPr lang="en-US" sz="2000" dirty="0">
                <a:solidFill>
                  <a:srgbClr val="0F6460"/>
                </a:solidFill>
              </a:rPr>
              <a:t>Contributions withheld after taxes</a:t>
            </a:r>
          </a:p>
          <a:p>
            <a:pPr lvl="1">
              <a:lnSpc>
                <a:spcPct val="80000"/>
              </a:lnSpc>
            </a:pPr>
            <a:r>
              <a:rPr lang="en-US" sz="2000" dirty="0">
                <a:solidFill>
                  <a:srgbClr val="0F6460"/>
                </a:solidFill>
              </a:rPr>
              <a:t>Contributions and “qualified” earnings not taxed at withdrawal</a:t>
            </a:r>
          </a:p>
          <a:p>
            <a:pPr lvl="1">
              <a:lnSpc>
                <a:spcPct val="80000"/>
              </a:lnSpc>
            </a:pPr>
            <a:r>
              <a:rPr lang="en-US" sz="2000" dirty="0">
                <a:solidFill>
                  <a:srgbClr val="0F6460"/>
                </a:solidFill>
              </a:rPr>
              <a:t>Cannot convert Traditional TSP to Roth TSP (may have both) </a:t>
            </a:r>
          </a:p>
          <a:p>
            <a:pPr lvl="0">
              <a:lnSpc>
                <a:spcPct val="80000"/>
              </a:lnSpc>
            </a:pPr>
            <a:r>
              <a:rPr lang="en-US" sz="2000" dirty="0">
                <a:solidFill>
                  <a:srgbClr val="0F6460"/>
                </a:solidFill>
              </a:rPr>
              <a:t>Stop/start/change contribution amount online using Employee Express or submit TSP-1 to HRO-ABQ </a:t>
            </a:r>
          </a:p>
          <a:p>
            <a:pPr marL="22860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236811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014" y="118623"/>
            <a:ext cx="7102549" cy="1199814"/>
          </a:xfrm>
        </p:spPr>
        <p:txBody>
          <a:bodyPr>
            <a:normAutofit/>
          </a:bodyPr>
          <a:lstStyle/>
          <a:p>
            <a:pPr algn="ctr"/>
            <a:r>
              <a:rPr lang="en-US" u="sng" dirty="0"/>
              <a:t>Thrift Savings Plan (TSP) funds</a:t>
            </a:r>
          </a:p>
        </p:txBody>
      </p:sp>
      <p:sp>
        <p:nvSpPr>
          <p:cNvPr id="5" name="Content Placeholder 4"/>
          <p:cNvSpPr>
            <a:spLocks noGrp="1"/>
          </p:cNvSpPr>
          <p:nvPr>
            <p:ph idx="1"/>
          </p:nvPr>
        </p:nvSpPr>
        <p:spPr>
          <a:xfrm>
            <a:off x="797442" y="1442854"/>
            <a:ext cx="7028121" cy="5030608"/>
          </a:xfrm>
          <a:prstGeom prst="rect">
            <a:avLst/>
          </a:prstGeom>
        </p:spPr>
        <p:txBody>
          <a:bodyPr wrap="square">
            <a:spAutoFit/>
          </a:bodyPr>
          <a:lstStyle/>
          <a:p>
            <a:pPr lvl="0">
              <a:lnSpc>
                <a:spcPct val="80000"/>
              </a:lnSpc>
            </a:pPr>
            <a:r>
              <a:rPr lang="en-US" sz="2000" dirty="0">
                <a:solidFill>
                  <a:srgbClr val="0F6460"/>
                </a:solidFill>
              </a:rPr>
              <a:t>Government Securities Investment (G) Fund – short-term U.S. Treasury securities, no risk of loss of principal</a:t>
            </a:r>
          </a:p>
          <a:p>
            <a:pPr lvl="0">
              <a:lnSpc>
                <a:spcPct val="80000"/>
              </a:lnSpc>
            </a:pPr>
            <a:r>
              <a:rPr lang="en-US" sz="2000" dirty="0">
                <a:solidFill>
                  <a:srgbClr val="0F6460"/>
                </a:solidFill>
              </a:rPr>
              <a:t>Fixed Income Index Investment (F) Fund – invested in U.S. bond market, low to moderate volatility</a:t>
            </a:r>
          </a:p>
          <a:p>
            <a:pPr lvl="0">
              <a:lnSpc>
                <a:spcPct val="80000"/>
              </a:lnSpc>
            </a:pPr>
            <a:r>
              <a:rPr lang="en-US" sz="2000" dirty="0">
                <a:solidFill>
                  <a:srgbClr val="0F6460"/>
                </a:solidFill>
              </a:rPr>
              <a:t>Common Stock Index Investment (C) Fund – tracks S&amp;P 500 stock index, large to medium-sized U.S. companies</a:t>
            </a:r>
          </a:p>
          <a:p>
            <a:pPr lvl="0">
              <a:lnSpc>
                <a:spcPct val="80000"/>
              </a:lnSpc>
            </a:pPr>
            <a:r>
              <a:rPr lang="en-US" sz="2000" dirty="0">
                <a:solidFill>
                  <a:srgbClr val="0F6460"/>
                </a:solidFill>
              </a:rPr>
              <a:t>Small Capitalization Stock Index Investment (S) Fund – small and medium-sized U.S. companies not included in S&amp;P 500, moderate to high volatility</a:t>
            </a:r>
          </a:p>
          <a:p>
            <a:pPr lvl="0">
              <a:lnSpc>
                <a:spcPct val="80000"/>
              </a:lnSpc>
            </a:pPr>
            <a:r>
              <a:rPr lang="en-US" sz="2000" dirty="0">
                <a:solidFill>
                  <a:srgbClr val="0F6460"/>
                </a:solidFill>
              </a:rPr>
              <a:t>International Stock Index Investment (I) Fund – broad international market index of primarily large companies in more than 20 developed countries, moderate to high volatility</a:t>
            </a:r>
          </a:p>
          <a:p>
            <a:pPr lvl="0">
              <a:lnSpc>
                <a:spcPct val="80000"/>
              </a:lnSpc>
            </a:pPr>
            <a:r>
              <a:rPr lang="en-US" sz="2000" dirty="0">
                <a:solidFill>
                  <a:srgbClr val="0F6460"/>
                </a:solidFill>
              </a:rPr>
              <a:t>Lifecycle (L) Funds – invests in a mix of the 5 individual TSP funds based on your time horizon, new participants automatically invested in L fund based on when you will reach age 62 </a:t>
            </a:r>
          </a:p>
          <a:p>
            <a:pPr marL="228600" lvl="0" indent="-228600">
              <a:lnSpc>
                <a:spcPct val="7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534789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014" y="118623"/>
            <a:ext cx="7102549" cy="1199814"/>
          </a:xfrm>
        </p:spPr>
        <p:txBody>
          <a:bodyPr>
            <a:normAutofit/>
          </a:bodyPr>
          <a:lstStyle/>
          <a:p>
            <a:pPr algn="ctr"/>
            <a:r>
              <a:rPr lang="en-US" u="sng" dirty="0"/>
              <a:t>Thrift Savings Plan (TSP)</a:t>
            </a:r>
          </a:p>
        </p:txBody>
      </p:sp>
      <p:sp>
        <p:nvSpPr>
          <p:cNvPr id="5" name="Content Placeholder 4"/>
          <p:cNvSpPr>
            <a:spLocks noGrp="1"/>
          </p:cNvSpPr>
          <p:nvPr>
            <p:ph idx="1"/>
          </p:nvPr>
        </p:nvSpPr>
        <p:spPr>
          <a:xfrm>
            <a:off x="797442" y="1498461"/>
            <a:ext cx="7028121" cy="4898777"/>
          </a:xfrm>
          <a:prstGeom prst="rect">
            <a:avLst/>
          </a:prstGeom>
        </p:spPr>
        <p:txBody>
          <a:bodyPr wrap="square">
            <a:spAutoFit/>
          </a:bodyPr>
          <a:lstStyle/>
          <a:p>
            <a:pPr lvl="0">
              <a:lnSpc>
                <a:spcPct val="80000"/>
              </a:lnSpc>
            </a:pPr>
            <a:r>
              <a:rPr lang="en-US" sz="2000" dirty="0">
                <a:solidFill>
                  <a:srgbClr val="0F6460"/>
                </a:solidFill>
              </a:rPr>
              <a:t>Investment Election  </a:t>
            </a:r>
          </a:p>
          <a:p>
            <a:pPr lvl="1">
              <a:lnSpc>
                <a:spcPct val="80000"/>
              </a:lnSpc>
            </a:pPr>
            <a:r>
              <a:rPr lang="en-US" sz="2000" dirty="0"/>
              <a:t>Specifies how you want to invest new money going into your TSP account </a:t>
            </a:r>
          </a:p>
          <a:p>
            <a:pPr lvl="1">
              <a:lnSpc>
                <a:spcPct val="80000"/>
              </a:lnSpc>
            </a:pPr>
            <a:r>
              <a:rPr lang="en-US" sz="2000" dirty="0"/>
              <a:t>Will not affect money that is already in your account</a:t>
            </a:r>
            <a:endParaRPr lang="en-US" sz="2000" dirty="0">
              <a:solidFill>
                <a:srgbClr val="0F6460"/>
              </a:solidFill>
            </a:endParaRPr>
          </a:p>
          <a:p>
            <a:pPr>
              <a:lnSpc>
                <a:spcPct val="80000"/>
              </a:lnSpc>
            </a:pPr>
            <a:r>
              <a:rPr lang="en-US" sz="2000" dirty="0">
                <a:solidFill>
                  <a:srgbClr val="0F6460"/>
                </a:solidFill>
              </a:rPr>
              <a:t>Reallocation</a:t>
            </a:r>
          </a:p>
          <a:p>
            <a:pPr lvl="1">
              <a:lnSpc>
                <a:spcPct val="80000"/>
              </a:lnSpc>
            </a:pPr>
            <a:r>
              <a:rPr lang="en-US" sz="2000" dirty="0"/>
              <a:t>Moves the money already in your account among the TSP investment funds </a:t>
            </a:r>
          </a:p>
          <a:p>
            <a:pPr lvl="1">
              <a:lnSpc>
                <a:spcPct val="80000"/>
              </a:lnSpc>
            </a:pPr>
            <a:r>
              <a:rPr lang="en-US" sz="2000" dirty="0">
                <a:solidFill>
                  <a:srgbClr val="0F6460"/>
                </a:solidFill>
              </a:rPr>
              <a:t>Does not affect investment of future contributions</a:t>
            </a:r>
          </a:p>
          <a:p>
            <a:pPr>
              <a:lnSpc>
                <a:spcPct val="80000"/>
              </a:lnSpc>
            </a:pPr>
            <a:r>
              <a:rPr lang="en-US" sz="2000" dirty="0">
                <a:solidFill>
                  <a:srgbClr val="0F6460"/>
                </a:solidFill>
              </a:rPr>
              <a:t>Fund Transfer</a:t>
            </a:r>
          </a:p>
          <a:p>
            <a:pPr lvl="1">
              <a:lnSpc>
                <a:spcPct val="80000"/>
              </a:lnSpc>
            </a:pPr>
            <a:r>
              <a:rPr lang="en-US" sz="2000" dirty="0"/>
              <a:t>Moves money from one or more specific funds to another specific fund or funds without affecting the rest of your account</a:t>
            </a:r>
          </a:p>
          <a:p>
            <a:pPr>
              <a:lnSpc>
                <a:spcPct val="80000"/>
              </a:lnSpc>
            </a:pPr>
            <a:r>
              <a:rPr lang="en-US" sz="2000" dirty="0">
                <a:solidFill>
                  <a:srgbClr val="0F6460"/>
                </a:solidFill>
              </a:rPr>
              <a:t>Reallocations and Fund Transfers are limited to two per month</a:t>
            </a:r>
          </a:p>
          <a:p>
            <a:pPr lvl="1">
              <a:lnSpc>
                <a:spcPct val="80000"/>
              </a:lnSpc>
            </a:pPr>
            <a:r>
              <a:rPr lang="en-US" sz="2000" dirty="0">
                <a:solidFill>
                  <a:srgbClr val="0F6460"/>
                </a:solidFill>
              </a:rPr>
              <a:t>After first two of either type, you can only move money into the G fund</a:t>
            </a:r>
          </a:p>
          <a:p>
            <a:pPr marL="228600" lvl="0" indent="-228600">
              <a:lnSpc>
                <a:spcPct val="7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249073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a:solidFill>
                  <a:srgbClr val="0F6460"/>
                </a:solidFill>
              </a:rPr>
              <a:t>Summary </a:t>
            </a:r>
            <a:r>
              <a:rPr lang="en-US" sz="2000" dirty="0">
                <a:solidFill>
                  <a:srgbClr val="0F6460"/>
                </a:solidFill>
              </a:rPr>
              <a:t>of the Thrift Savings Plan booklet: </a:t>
            </a:r>
            <a:r>
              <a:rPr lang="en-US" sz="2000" dirty="0">
                <a:solidFill>
                  <a:srgbClr val="0F6460"/>
                </a:solidFill>
                <a:hlinkClick r:id="rId2"/>
              </a:rPr>
              <a:t>https://www.tsp.gov/publications/tspbk08</a:t>
            </a:r>
            <a:r>
              <a:rPr lang="en-US" sz="2000">
                <a:solidFill>
                  <a:srgbClr val="0F6460"/>
                </a:solidFill>
                <a:hlinkClick r:id="rId2"/>
              </a:rPr>
              <a:t>.pdf</a:t>
            </a:r>
            <a:endParaRPr lang="en-US" sz="2000">
              <a:solidFill>
                <a:srgbClr val="0F6460"/>
              </a:solidFill>
            </a:endParaRPr>
          </a:p>
          <a:p>
            <a:endParaRPr lang="en-US" sz="2000" dirty="0">
              <a:solidFill>
                <a:srgbClr val="0F6460"/>
              </a:solidFill>
            </a:endParaRPr>
          </a:p>
          <a:p>
            <a:r>
              <a:rPr lang="en-US" sz="2000" dirty="0">
                <a:solidFill>
                  <a:srgbClr val="0F6460"/>
                </a:solidFill>
              </a:rPr>
              <a:t>Execute transactions online at </a:t>
            </a:r>
            <a:r>
              <a:rPr lang="en-US" sz="2000" dirty="0">
                <a:solidFill>
                  <a:srgbClr val="0F6460"/>
                </a:solidFill>
                <a:hlinkClick r:id="rId3"/>
              </a:rPr>
              <a:t>https://www.tsp.gov </a:t>
            </a:r>
            <a:r>
              <a:rPr lang="en-US" sz="2000" dirty="0">
                <a:solidFill>
                  <a:srgbClr val="0F6460"/>
                </a:solidFill>
              </a:rPr>
              <a:t>or by phone at 1-877-968-3778, Monday-Friday 7:00 a.m. to 9:00 p.m., Eastern time</a:t>
            </a:r>
          </a:p>
          <a:p>
            <a:endParaRPr lang="en-US" sz="2000" dirty="0"/>
          </a:p>
        </p:txBody>
      </p:sp>
      <p:sp>
        <p:nvSpPr>
          <p:cNvPr id="3" name="Title 2"/>
          <p:cNvSpPr>
            <a:spLocks noGrp="1"/>
          </p:cNvSpPr>
          <p:nvPr>
            <p:ph type="title"/>
          </p:nvPr>
        </p:nvSpPr>
        <p:spPr>
          <a:xfrm>
            <a:off x="683173" y="303043"/>
            <a:ext cx="7210096" cy="926667"/>
          </a:xfrm>
        </p:spPr>
        <p:txBody>
          <a:bodyPr/>
          <a:lstStyle/>
          <a:p>
            <a:pPr algn="ctr"/>
            <a:r>
              <a:rPr lang="en-US" u="sng" dirty="0">
                <a:solidFill>
                  <a:srgbClr val="0F6460"/>
                </a:solidFill>
              </a:rPr>
              <a:t>Thrift Savings Plan (TSP)</a:t>
            </a:r>
            <a:endParaRPr lang="en-US" dirty="0"/>
          </a:p>
        </p:txBody>
      </p:sp>
    </p:spTree>
    <p:extLst>
      <p:ext uri="{BB962C8B-B14F-4D97-AF65-F5344CB8AC3E}">
        <p14:creationId xmlns:p14="http://schemas.microsoft.com/office/powerpoint/2010/main" val="482990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7016" y="395069"/>
            <a:ext cx="6619412" cy="981785"/>
          </a:xfrm>
        </p:spPr>
        <p:txBody>
          <a:bodyPr>
            <a:normAutofit fontScale="90000"/>
          </a:bodyPr>
          <a:lstStyle/>
          <a:p>
            <a:pPr algn="ctr"/>
            <a:r>
              <a:rPr lang="en-US" u="sng" dirty="0"/>
              <a:t>Designation of Beneficiary </a:t>
            </a:r>
            <a:br>
              <a:rPr lang="en-US" u="sng" dirty="0"/>
            </a:br>
            <a:endParaRPr lang="en-US" u="sng" dirty="0"/>
          </a:p>
        </p:txBody>
      </p:sp>
      <p:sp>
        <p:nvSpPr>
          <p:cNvPr id="9" name="Content Placeholder 8"/>
          <p:cNvSpPr>
            <a:spLocks noGrp="1"/>
          </p:cNvSpPr>
          <p:nvPr>
            <p:ph sz="half" idx="2"/>
          </p:nvPr>
        </p:nvSpPr>
        <p:spPr>
          <a:xfrm>
            <a:off x="787053" y="1376854"/>
            <a:ext cx="7814931" cy="4698125"/>
          </a:xfrm>
        </p:spPr>
        <p:txBody>
          <a:bodyPr>
            <a:noAutofit/>
          </a:bodyPr>
          <a:lstStyle/>
          <a:p>
            <a:r>
              <a:rPr lang="en-US" sz="2000" dirty="0"/>
              <a:t>Beneficiary Designation </a:t>
            </a:r>
          </a:p>
          <a:p>
            <a:pPr lvl="1">
              <a:lnSpc>
                <a:spcPct val="70000"/>
              </a:lnSpc>
              <a:spcBef>
                <a:spcPts val="400"/>
              </a:spcBef>
            </a:pPr>
            <a:r>
              <a:rPr lang="en-US" sz="1800" dirty="0"/>
              <a:t>Retirement (SF3102) </a:t>
            </a:r>
          </a:p>
          <a:p>
            <a:pPr lvl="1">
              <a:lnSpc>
                <a:spcPct val="70000"/>
              </a:lnSpc>
              <a:spcBef>
                <a:spcPts val="400"/>
              </a:spcBef>
            </a:pPr>
            <a:r>
              <a:rPr lang="en-US" sz="1800" dirty="0"/>
              <a:t>Unpaid Compensation (SF1152) </a:t>
            </a:r>
          </a:p>
          <a:p>
            <a:pPr lvl="1">
              <a:lnSpc>
                <a:spcPct val="70000"/>
              </a:lnSpc>
              <a:spcBef>
                <a:spcPts val="400"/>
              </a:spcBef>
            </a:pPr>
            <a:r>
              <a:rPr lang="en-US" sz="1800" dirty="0"/>
              <a:t>Life Insurance (SF2823) </a:t>
            </a:r>
          </a:p>
          <a:p>
            <a:pPr>
              <a:lnSpc>
                <a:spcPct val="80000"/>
              </a:lnSpc>
              <a:spcBef>
                <a:spcPts val="800"/>
              </a:spcBef>
            </a:pPr>
            <a:r>
              <a:rPr lang="en-US" sz="2000" dirty="0"/>
              <a:t>Forms cannot have any errors, whiteouts, cross-outs or pen and ink changes</a:t>
            </a:r>
          </a:p>
          <a:p>
            <a:pPr>
              <a:lnSpc>
                <a:spcPct val="80000"/>
              </a:lnSpc>
              <a:spcBef>
                <a:spcPts val="800"/>
              </a:spcBef>
            </a:pPr>
            <a:r>
              <a:rPr lang="en-US" sz="2000" dirty="0"/>
              <a:t>Forms available at </a:t>
            </a:r>
            <a:r>
              <a:rPr lang="en-US" sz="2000" dirty="0">
                <a:hlinkClick r:id="rId2"/>
              </a:rPr>
              <a:t>http://www.opm.gov/insure/designations/index.asp </a:t>
            </a:r>
            <a:endParaRPr lang="en-US" sz="2000" dirty="0"/>
          </a:p>
          <a:p>
            <a:pPr>
              <a:lnSpc>
                <a:spcPct val="80000"/>
              </a:lnSpc>
              <a:spcBef>
                <a:spcPts val="800"/>
              </a:spcBef>
            </a:pPr>
            <a:r>
              <a:rPr lang="en-US" sz="2000" dirty="0"/>
              <a:t>Thrift Savings Plan (TSP) designation must be completed in My Account on tsp.gov or through the ThriftLine at 1-877-968-3778</a:t>
            </a:r>
          </a:p>
          <a:p>
            <a:pPr>
              <a:lnSpc>
                <a:spcPct val="80000"/>
              </a:lnSpc>
              <a:spcBef>
                <a:spcPts val="800"/>
              </a:spcBef>
            </a:pPr>
            <a:r>
              <a:rPr lang="en-US" sz="2000" dirty="0"/>
              <a:t>Witness requirements</a:t>
            </a:r>
          </a:p>
          <a:p>
            <a:pPr>
              <a:lnSpc>
                <a:spcPct val="80000"/>
              </a:lnSpc>
              <a:spcBef>
                <a:spcPts val="800"/>
              </a:spcBef>
            </a:pPr>
            <a:r>
              <a:rPr lang="en-US" sz="2000" dirty="0"/>
              <a:t>Order of Precedence if no designation on file</a:t>
            </a:r>
          </a:p>
          <a:p>
            <a:pPr lvl="1">
              <a:lnSpc>
                <a:spcPct val="70000"/>
              </a:lnSpc>
            </a:pPr>
            <a:r>
              <a:rPr lang="en-US" sz="1800" dirty="0"/>
              <a:t>Spouse</a:t>
            </a:r>
          </a:p>
          <a:p>
            <a:pPr lvl="1">
              <a:lnSpc>
                <a:spcPct val="70000"/>
              </a:lnSpc>
            </a:pPr>
            <a:r>
              <a:rPr lang="en-US" sz="1800" dirty="0"/>
              <a:t>Children</a:t>
            </a:r>
          </a:p>
          <a:p>
            <a:pPr lvl="1">
              <a:lnSpc>
                <a:spcPct val="70000"/>
              </a:lnSpc>
            </a:pPr>
            <a:r>
              <a:rPr lang="en-US" sz="1800" dirty="0"/>
              <a:t>Parents</a:t>
            </a:r>
          </a:p>
          <a:p>
            <a:pPr lvl="1">
              <a:lnSpc>
                <a:spcPct val="70000"/>
              </a:lnSpc>
            </a:pPr>
            <a:r>
              <a:rPr lang="en-US" sz="1800" dirty="0"/>
              <a:t>Executor of estate</a:t>
            </a:r>
          </a:p>
          <a:p>
            <a:pPr lvl="1">
              <a:lnSpc>
                <a:spcPct val="70000"/>
              </a:lnSpc>
            </a:pPr>
            <a:r>
              <a:rPr lang="en-US" sz="1800" dirty="0"/>
              <a:t>Next-of-kin according to State law</a:t>
            </a:r>
          </a:p>
        </p:txBody>
      </p:sp>
    </p:spTree>
    <p:extLst>
      <p:ext uri="{BB962C8B-B14F-4D97-AF65-F5344CB8AC3E}">
        <p14:creationId xmlns:p14="http://schemas.microsoft.com/office/powerpoint/2010/main" val="728849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014" y="118623"/>
            <a:ext cx="7102549" cy="1199814"/>
          </a:xfrm>
        </p:spPr>
        <p:txBody>
          <a:bodyPr>
            <a:normAutofit/>
          </a:bodyPr>
          <a:lstStyle/>
          <a:p>
            <a:pPr algn="ctr"/>
            <a:r>
              <a:rPr lang="en-US" u="sng" dirty="0"/>
              <a:t>Employee Assistance Program (EAP)</a:t>
            </a:r>
          </a:p>
        </p:txBody>
      </p:sp>
      <p:sp>
        <p:nvSpPr>
          <p:cNvPr id="5" name="Content Placeholder 4"/>
          <p:cNvSpPr>
            <a:spLocks noGrp="1"/>
          </p:cNvSpPr>
          <p:nvPr>
            <p:ph idx="1"/>
          </p:nvPr>
        </p:nvSpPr>
        <p:spPr>
          <a:xfrm>
            <a:off x="760227" y="1708668"/>
            <a:ext cx="7607596" cy="4298613"/>
          </a:xfrm>
          <a:prstGeom prst="rect">
            <a:avLst/>
          </a:prstGeom>
        </p:spPr>
        <p:txBody>
          <a:bodyPr wrap="square">
            <a:spAutoFit/>
          </a:bodyPr>
          <a:lstStyle/>
          <a:p>
            <a:pPr lvl="0">
              <a:lnSpc>
                <a:spcPct val="80000"/>
              </a:lnSpc>
              <a:spcBef>
                <a:spcPts val="800"/>
              </a:spcBef>
            </a:pPr>
            <a:r>
              <a:rPr lang="en-US" sz="2000" dirty="0">
                <a:solidFill>
                  <a:srgbClr val="0F6460"/>
                </a:solidFill>
              </a:rPr>
              <a:t>Professional, </a:t>
            </a:r>
            <a:r>
              <a:rPr lang="en-US" sz="2000" b="1" dirty="0">
                <a:solidFill>
                  <a:srgbClr val="0F6460"/>
                </a:solidFill>
              </a:rPr>
              <a:t>confidential</a:t>
            </a:r>
            <a:r>
              <a:rPr lang="en-US" sz="2000" dirty="0">
                <a:solidFill>
                  <a:srgbClr val="0F6460"/>
                </a:solidFill>
              </a:rPr>
              <a:t> counseling provided by </a:t>
            </a:r>
            <a:r>
              <a:rPr lang="en-US" sz="2000" dirty="0" err="1">
                <a:solidFill>
                  <a:srgbClr val="0F6460"/>
                </a:solidFill>
              </a:rPr>
              <a:t>Acentra</a:t>
            </a:r>
            <a:r>
              <a:rPr lang="en-US" sz="2000" dirty="0">
                <a:solidFill>
                  <a:srgbClr val="0F6460"/>
                </a:solidFill>
              </a:rPr>
              <a:t> Health</a:t>
            </a:r>
          </a:p>
          <a:p>
            <a:pPr lvl="0">
              <a:lnSpc>
                <a:spcPct val="80000"/>
              </a:lnSpc>
              <a:spcBef>
                <a:spcPts val="800"/>
              </a:spcBef>
            </a:pPr>
            <a:r>
              <a:rPr lang="en-US" sz="2000" dirty="0">
                <a:solidFill>
                  <a:srgbClr val="0F6460"/>
                </a:solidFill>
              </a:rPr>
              <a:t>No cost for Department of Interior employees and family members</a:t>
            </a:r>
          </a:p>
          <a:p>
            <a:pPr lvl="0">
              <a:lnSpc>
                <a:spcPct val="80000"/>
              </a:lnSpc>
              <a:spcBef>
                <a:spcPts val="800"/>
              </a:spcBef>
            </a:pPr>
            <a:r>
              <a:rPr lang="en-US" sz="2000" dirty="0">
                <a:solidFill>
                  <a:srgbClr val="0F6460"/>
                </a:solidFill>
              </a:rPr>
              <a:t>Assessment, short-term counseling, and referral services for a wide range of personal problems, as well as a variety of work/life issues</a:t>
            </a:r>
          </a:p>
          <a:p>
            <a:pPr lvl="0">
              <a:lnSpc>
                <a:spcPct val="80000"/>
              </a:lnSpc>
              <a:spcBef>
                <a:spcPts val="800"/>
              </a:spcBef>
            </a:pPr>
            <a:r>
              <a:rPr lang="en-US" sz="2000" dirty="0">
                <a:solidFill>
                  <a:srgbClr val="0F6460"/>
                </a:solidFill>
              </a:rPr>
              <a:t>Highly experienced clinical providers including licensed psychologists, clinical social workers, professional counselors, marriage and family therapists, certified drug and alcohol counselors, and consultants such as attorneys, eldercare specialists, financial advisors and childcare specialists</a:t>
            </a:r>
          </a:p>
          <a:p>
            <a:pPr lvl="0">
              <a:lnSpc>
                <a:spcPct val="80000"/>
              </a:lnSpc>
              <a:spcBef>
                <a:spcPts val="800"/>
              </a:spcBef>
            </a:pPr>
            <a:r>
              <a:rPr lang="en-US" sz="2000" dirty="0">
                <a:solidFill>
                  <a:srgbClr val="0F6460"/>
                </a:solidFill>
              </a:rPr>
              <a:t>Live counselors available 24/7 at 1-800-869-0276</a:t>
            </a:r>
          </a:p>
          <a:p>
            <a:pPr lvl="0">
              <a:lnSpc>
                <a:spcPct val="80000"/>
              </a:lnSpc>
              <a:spcBef>
                <a:spcPts val="400"/>
              </a:spcBef>
            </a:pPr>
            <a:r>
              <a:rPr lang="en-US" sz="2000" dirty="0">
                <a:solidFill>
                  <a:srgbClr val="0F6460"/>
                </a:solidFill>
              </a:rPr>
              <a:t>Online access at </a:t>
            </a:r>
            <a:r>
              <a:rPr lang="en-US" sz="2000" dirty="0">
                <a:solidFill>
                  <a:srgbClr val="0F6460"/>
                </a:solidFill>
                <a:hlinkClick r:id="rId2"/>
              </a:rPr>
              <a:t>https://espyr.com/ </a:t>
            </a:r>
            <a:r>
              <a:rPr lang="en-US" sz="2000" dirty="0">
                <a:solidFill>
                  <a:srgbClr val="0F6460"/>
                </a:solidFill>
              </a:rPr>
              <a:t>,click on Member Login, Organization ID- interioreap</a:t>
            </a:r>
          </a:p>
          <a:p>
            <a:pPr lvl="0">
              <a:lnSpc>
                <a:spcPct val="80000"/>
              </a:lnSpc>
              <a:spcBef>
                <a:spcPts val="400"/>
              </a:spcBef>
            </a:pPr>
            <a:r>
              <a:rPr lang="en-US" sz="2000" dirty="0">
                <a:solidFill>
                  <a:srgbClr val="0F6460"/>
                </a:solidFill>
              </a:rPr>
              <a:t>Includes access to on-demand webinars on topics such as stress management, personal finances, communication, </a:t>
            </a:r>
          </a:p>
          <a:p>
            <a:pPr marL="0" lvl="0" indent="0">
              <a:lnSpc>
                <a:spcPct val="80000"/>
              </a:lnSpc>
              <a:spcBef>
                <a:spcPts val="0"/>
              </a:spcBef>
              <a:buNone/>
            </a:pPr>
            <a:r>
              <a:rPr lang="en-US" sz="2000" dirty="0">
                <a:solidFill>
                  <a:srgbClr val="0F6460"/>
                </a:solidFill>
              </a:rPr>
              <a:t>    estate planning, Medicare, and many more!</a:t>
            </a:r>
          </a:p>
        </p:txBody>
      </p:sp>
    </p:spTree>
    <p:extLst>
      <p:ext uri="{BB962C8B-B14F-4D97-AF65-F5344CB8AC3E}">
        <p14:creationId xmlns:p14="http://schemas.microsoft.com/office/powerpoint/2010/main" val="2371119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6C84A6-D566-4AF3-8D81-1FCF0BFE59A0}"/>
              </a:ext>
            </a:extLst>
          </p:cNvPr>
          <p:cNvSpPr>
            <a:spLocks noGrp="1"/>
          </p:cNvSpPr>
          <p:nvPr>
            <p:ph idx="1"/>
          </p:nvPr>
        </p:nvSpPr>
        <p:spPr>
          <a:xfrm>
            <a:off x="1102326" y="1623607"/>
            <a:ext cx="7217916" cy="3976912"/>
          </a:xfrm>
        </p:spPr>
        <p:txBody>
          <a:bodyPr>
            <a:noAutofit/>
          </a:bodyPr>
          <a:lstStyle/>
          <a:p>
            <a:r>
              <a:rPr lang="en-US" sz="2000" dirty="0"/>
              <a:t>Federal Employees Group Life Insurance (FEGLI)</a:t>
            </a:r>
          </a:p>
          <a:p>
            <a:r>
              <a:rPr lang="en-US" sz="2000" dirty="0"/>
              <a:t>Employee Benevolent Fund (EBF)</a:t>
            </a:r>
          </a:p>
          <a:p>
            <a:r>
              <a:rPr lang="en-US" sz="2000" dirty="0"/>
              <a:t>Federal Employees Health Benefits (FEHB) Program</a:t>
            </a:r>
          </a:p>
          <a:p>
            <a:r>
              <a:rPr lang="en-US" sz="2000" dirty="0"/>
              <a:t>Federal Employees Dental and Vision Insurance Program (FEDVIP)</a:t>
            </a:r>
          </a:p>
          <a:p>
            <a:r>
              <a:rPr lang="en-US" sz="2000" dirty="0"/>
              <a:t>Flexible Spending Accounts (FSA)</a:t>
            </a:r>
          </a:p>
          <a:p>
            <a:r>
              <a:rPr lang="en-US" sz="2000" dirty="0"/>
              <a:t>Federal Long Term Care Insurance Program (FLTCIP)</a:t>
            </a:r>
          </a:p>
          <a:p>
            <a:r>
              <a:rPr lang="en-US" sz="2000" dirty="0"/>
              <a:t>Federal Employees Retirement System (FERS)</a:t>
            </a:r>
          </a:p>
          <a:p>
            <a:r>
              <a:rPr lang="en-US" sz="2000" dirty="0"/>
              <a:t>Thrift Savings Plan (TSP)</a:t>
            </a:r>
          </a:p>
          <a:p>
            <a:r>
              <a:rPr lang="en-US" sz="2000" dirty="0"/>
              <a:t>Beneficiary Designation</a:t>
            </a:r>
          </a:p>
          <a:p>
            <a:r>
              <a:rPr lang="en-US" sz="2000" dirty="0"/>
              <a:t>Employee Assistance Program (EAP)</a:t>
            </a:r>
          </a:p>
          <a:p>
            <a:endParaRPr lang="en-US" sz="2000" dirty="0"/>
          </a:p>
        </p:txBody>
      </p:sp>
      <p:sp>
        <p:nvSpPr>
          <p:cNvPr id="3" name="Title 2">
            <a:extLst>
              <a:ext uri="{FF2B5EF4-FFF2-40B4-BE49-F238E27FC236}">
                <a16:creationId xmlns:a16="http://schemas.microsoft.com/office/drawing/2014/main" id="{94F6B3DE-6974-465F-9D2D-FF36CBCC0E57}"/>
              </a:ext>
            </a:extLst>
          </p:cNvPr>
          <p:cNvSpPr>
            <a:spLocks noGrp="1"/>
          </p:cNvSpPr>
          <p:nvPr>
            <p:ph type="title"/>
          </p:nvPr>
        </p:nvSpPr>
        <p:spPr>
          <a:xfrm>
            <a:off x="916383" y="193051"/>
            <a:ext cx="6237002" cy="1325563"/>
          </a:xfrm>
        </p:spPr>
        <p:txBody>
          <a:bodyPr/>
          <a:lstStyle/>
          <a:p>
            <a:pPr algn="ctr"/>
            <a:r>
              <a:rPr lang="en-US" u="sng" dirty="0"/>
              <a:t>agenda</a:t>
            </a:r>
          </a:p>
        </p:txBody>
      </p:sp>
    </p:spTree>
    <p:extLst>
      <p:ext uri="{BB962C8B-B14F-4D97-AF65-F5344CB8AC3E}">
        <p14:creationId xmlns:p14="http://schemas.microsoft.com/office/powerpoint/2010/main" val="3053850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42F9-F80E-4869-AF6E-829EFFD64AA4}"/>
              </a:ext>
            </a:extLst>
          </p:cNvPr>
          <p:cNvSpPr>
            <a:spLocks noGrp="1"/>
          </p:cNvSpPr>
          <p:nvPr>
            <p:ph type="title"/>
          </p:nvPr>
        </p:nvSpPr>
        <p:spPr/>
        <p:txBody>
          <a:bodyPr/>
          <a:lstStyle/>
          <a:p>
            <a:r>
              <a:rPr lang="en-US" dirty="0"/>
              <a:t>Connect With Us</a:t>
            </a:r>
          </a:p>
        </p:txBody>
      </p:sp>
    </p:spTree>
    <p:extLst>
      <p:ext uri="{BB962C8B-B14F-4D97-AF65-F5344CB8AC3E}">
        <p14:creationId xmlns:p14="http://schemas.microsoft.com/office/powerpoint/2010/main" val="4104404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06BF-FCDF-4917-8052-2F8DA3D28D70}"/>
              </a:ext>
            </a:extLst>
          </p:cNvPr>
          <p:cNvSpPr>
            <a:spLocks noGrp="1"/>
          </p:cNvSpPr>
          <p:nvPr>
            <p:ph type="title"/>
          </p:nvPr>
        </p:nvSpPr>
        <p:spPr/>
        <p:txBody>
          <a:bodyPr/>
          <a:lstStyle/>
          <a:p>
            <a:r>
              <a:rPr lang="en-US" dirty="0"/>
              <a:t>Contact Information</a:t>
            </a:r>
          </a:p>
        </p:txBody>
      </p:sp>
      <p:sp>
        <p:nvSpPr>
          <p:cNvPr id="3" name="Text Placeholder 2">
            <a:extLst>
              <a:ext uri="{FF2B5EF4-FFF2-40B4-BE49-F238E27FC236}">
                <a16:creationId xmlns:a16="http://schemas.microsoft.com/office/drawing/2014/main" id="{C7A1A4E8-33A0-4243-A54D-F39260E9867D}"/>
              </a:ext>
            </a:extLst>
          </p:cNvPr>
          <p:cNvSpPr>
            <a:spLocks noGrp="1"/>
          </p:cNvSpPr>
          <p:nvPr>
            <p:ph type="body" idx="1"/>
          </p:nvPr>
        </p:nvSpPr>
        <p:spPr>
          <a:xfrm>
            <a:off x="2212976" y="1693873"/>
            <a:ext cx="3621957" cy="621101"/>
          </a:xfrm>
        </p:spPr>
        <p:txBody>
          <a:bodyPr/>
          <a:lstStyle/>
          <a:p>
            <a:pPr algn="ctr"/>
            <a:r>
              <a:rPr lang="en-US" dirty="0"/>
              <a:t>Email – BIE-Benefits@bia.gov</a:t>
            </a:r>
          </a:p>
        </p:txBody>
      </p:sp>
      <p:sp>
        <p:nvSpPr>
          <p:cNvPr id="5" name="Content Placeholder 4">
            <a:extLst>
              <a:ext uri="{FF2B5EF4-FFF2-40B4-BE49-F238E27FC236}">
                <a16:creationId xmlns:a16="http://schemas.microsoft.com/office/drawing/2014/main" id="{BFBE818B-73F8-4737-9243-55607DAD4113}"/>
              </a:ext>
            </a:extLst>
          </p:cNvPr>
          <p:cNvSpPr>
            <a:spLocks noGrp="1"/>
          </p:cNvSpPr>
          <p:nvPr>
            <p:ph sz="half" idx="2"/>
          </p:nvPr>
        </p:nvSpPr>
        <p:spPr/>
        <p:txBody>
          <a:bodyPr/>
          <a:lstStyle/>
          <a:p>
            <a:r>
              <a:rPr lang="en-US" dirty="0"/>
              <a:t>Stephanie Blanken, HR Specialist</a:t>
            </a:r>
            <a:endParaRPr lang="en-US" dirty="0">
              <a:hlinkClick r:id="rId2"/>
            </a:endParaRPr>
          </a:p>
          <a:p>
            <a:r>
              <a:rPr lang="en-US" dirty="0">
                <a:hlinkClick r:id="rId2"/>
              </a:rPr>
              <a:t>stephanie.blanken@bie.edu</a:t>
            </a:r>
            <a:r>
              <a:rPr lang="en-US" dirty="0"/>
              <a:t> </a:t>
            </a:r>
          </a:p>
          <a:p>
            <a:r>
              <a:rPr lang="en-US" dirty="0"/>
              <a:t>(785) 830-2731</a:t>
            </a:r>
          </a:p>
          <a:p>
            <a:endParaRPr lang="en-US" dirty="0"/>
          </a:p>
          <a:p>
            <a:r>
              <a:rPr lang="en-US" dirty="0"/>
              <a:t>Service Area: BIE Headquarters, HINU, and schools located in CA, OK, SD, ND, OR, and MT. Plus locations under AZ Navajo South and AZ Navajo Central with Havasupai.</a:t>
            </a:r>
          </a:p>
        </p:txBody>
      </p:sp>
      <p:sp>
        <p:nvSpPr>
          <p:cNvPr id="6" name="Content Placeholder 5">
            <a:extLst>
              <a:ext uri="{FF2B5EF4-FFF2-40B4-BE49-F238E27FC236}">
                <a16:creationId xmlns:a16="http://schemas.microsoft.com/office/drawing/2014/main" id="{91E815C3-A0B9-4089-ACB9-67C18E3B4FAD}"/>
              </a:ext>
            </a:extLst>
          </p:cNvPr>
          <p:cNvSpPr>
            <a:spLocks noGrp="1"/>
          </p:cNvSpPr>
          <p:nvPr>
            <p:ph sz="half" idx="13"/>
          </p:nvPr>
        </p:nvSpPr>
        <p:spPr/>
        <p:txBody>
          <a:bodyPr vert="horz" lIns="91440" tIns="45720" rIns="91440" bIns="45720" rtlCol="0" anchor="t">
            <a:normAutofit/>
          </a:bodyPr>
          <a:lstStyle/>
          <a:p>
            <a:r>
              <a:rPr lang="en-US" dirty="0"/>
              <a:t>Vacant, HR Specialist</a:t>
            </a:r>
          </a:p>
          <a:p>
            <a:r>
              <a:rPr lang="en-US" dirty="0"/>
              <a:t> </a:t>
            </a:r>
          </a:p>
          <a:p>
            <a:r>
              <a:rPr lang="en-US" dirty="0"/>
              <a:t> </a:t>
            </a:r>
          </a:p>
          <a:p>
            <a:endParaRPr lang="en-US" dirty="0"/>
          </a:p>
          <a:p>
            <a:r>
              <a:rPr lang="en-US" dirty="0"/>
              <a:t>Service Area: BIE Headquarters, SIPI, and schools located in NM and UT. Plus locations under AZ Navajo North.</a:t>
            </a:r>
          </a:p>
          <a:p>
            <a:endParaRPr lang="en-US" dirty="0"/>
          </a:p>
        </p:txBody>
      </p:sp>
    </p:spTree>
    <p:extLst>
      <p:ext uri="{BB962C8B-B14F-4D97-AF65-F5344CB8AC3E}">
        <p14:creationId xmlns:p14="http://schemas.microsoft.com/office/powerpoint/2010/main" val="2866504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6ECBF-B2F7-4157-BA6C-E47B280DD7A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076660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036" y="1898169"/>
            <a:ext cx="7336221" cy="4314001"/>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sz="2000" dirty="0"/>
              <a:t>Term insurance – no cash value</a:t>
            </a:r>
          </a:p>
          <a:p>
            <a:pPr marL="228600" indent="-228600">
              <a:lnSpc>
                <a:spcPct val="90000"/>
              </a:lnSpc>
              <a:spcBef>
                <a:spcPts val="1000"/>
              </a:spcBef>
              <a:buFont typeface="Arial" panose="020B0604020202020204" pitchFamily="34" charset="0"/>
              <a:buChar char="•"/>
            </a:pPr>
            <a:r>
              <a:rPr lang="en-US" sz="2000" dirty="0"/>
              <a:t>Basic and Optional coverage</a:t>
            </a:r>
          </a:p>
          <a:p>
            <a:pPr marL="228600" indent="-228600">
              <a:lnSpc>
                <a:spcPct val="90000"/>
              </a:lnSpc>
              <a:spcBef>
                <a:spcPts val="1000"/>
              </a:spcBef>
              <a:buFont typeface="Arial" panose="020B0604020202020204" pitchFamily="34" charset="0"/>
              <a:buChar char="•"/>
            </a:pPr>
            <a:r>
              <a:rPr lang="en-US" sz="2000" dirty="0"/>
              <a:t>Automatic enrollment in Basic - 60 days to elect optional coverage</a:t>
            </a:r>
          </a:p>
          <a:p>
            <a:pPr marL="228600" indent="-228600">
              <a:lnSpc>
                <a:spcPct val="90000"/>
              </a:lnSpc>
              <a:spcBef>
                <a:spcPts val="1000"/>
              </a:spcBef>
              <a:buFont typeface="Arial" panose="020B0604020202020204" pitchFamily="34" charset="0"/>
              <a:buChar char="•"/>
            </a:pPr>
            <a:r>
              <a:rPr lang="en-US" sz="2000" dirty="0"/>
              <a:t>Additional information - </a:t>
            </a:r>
            <a:r>
              <a:rPr lang="en-US" sz="2000" dirty="0">
                <a:hlinkClick r:id="rId2"/>
              </a:rPr>
              <a:t>https://www.opm.gov/healthcare-insurance/life-insurance/</a:t>
            </a:r>
            <a:endParaRPr lang="en-US" sz="2000" dirty="0"/>
          </a:p>
          <a:p>
            <a:pPr marL="228600" lvl="0" indent="-228600">
              <a:lnSpc>
                <a:spcPct val="90000"/>
              </a:lnSpc>
              <a:spcBef>
                <a:spcPts val="1000"/>
              </a:spcBef>
              <a:buFont typeface="Arial" panose="020B0604020202020204" pitchFamily="34" charset="0"/>
              <a:buChar char="•"/>
            </a:pPr>
            <a:r>
              <a:rPr lang="en-US" sz="2000" dirty="0">
                <a:solidFill>
                  <a:srgbClr val="0F6460"/>
                </a:solidFill>
              </a:rPr>
              <a:t>May cancel or decrease coverage at any time – Exception: must have Basic to keep or elect Optional coverage</a:t>
            </a:r>
          </a:p>
          <a:p>
            <a:pPr marL="228600" lvl="0" indent="-228600">
              <a:lnSpc>
                <a:spcPct val="90000"/>
              </a:lnSpc>
              <a:spcBef>
                <a:spcPts val="1000"/>
              </a:spcBef>
              <a:buFont typeface="Arial" panose="020B0604020202020204" pitchFamily="34" charset="0"/>
              <a:buChar char="•"/>
            </a:pPr>
            <a:r>
              <a:rPr lang="en-US" sz="2000" dirty="0">
                <a:solidFill>
                  <a:srgbClr val="0F6460"/>
                </a:solidFill>
              </a:rPr>
              <a:t>Election must be submitted on SF2817</a:t>
            </a:r>
          </a:p>
          <a:p>
            <a:pPr marL="228600" lvl="0" indent="-228600">
              <a:lnSpc>
                <a:spcPct val="90000"/>
              </a:lnSpc>
              <a:spcBef>
                <a:spcPts val="1000"/>
              </a:spcBef>
              <a:buFont typeface="Arial" panose="020B0604020202020204" pitchFamily="34" charset="0"/>
              <a:buChar char="•"/>
            </a:pPr>
            <a:r>
              <a:rPr lang="en-US" sz="2000" dirty="0">
                <a:solidFill>
                  <a:srgbClr val="0F6460"/>
                </a:solidFill>
              </a:rPr>
              <a:t>No regularly scheduled Open Season to increase coverage – must have Qualifying Life Event (QLE) or physical exam to increase outside initial enrollment period</a:t>
            </a:r>
          </a:p>
          <a:p>
            <a:pPr marL="228600" indent="-228600">
              <a:lnSpc>
                <a:spcPct val="90000"/>
              </a:lnSpc>
              <a:spcBef>
                <a:spcPts val="1000"/>
              </a:spcBef>
              <a:buFont typeface="Arial" panose="020B0604020202020204" pitchFamily="34" charset="0"/>
              <a:buChar char="•"/>
            </a:pPr>
            <a:endParaRPr lang="en-US" sz="2000" dirty="0"/>
          </a:p>
        </p:txBody>
      </p:sp>
      <p:sp>
        <p:nvSpPr>
          <p:cNvPr id="6" name="Title 2">
            <a:extLst>
              <a:ext uri="{FF2B5EF4-FFF2-40B4-BE49-F238E27FC236}">
                <a16:creationId xmlns:a16="http://schemas.microsoft.com/office/drawing/2014/main" id="{94F6B3DE-6974-465F-9D2D-FF36CBCC0E57}"/>
              </a:ext>
            </a:extLst>
          </p:cNvPr>
          <p:cNvSpPr txBox="1">
            <a:spLocks/>
          </p:cNvSpPr>
          <p:nvPr/>
        </p:nvSpPr>
        <p:spPr>
          <a:xfrm>
            <a:off x="1040523" y="307198"/>
            <a:ext cx="623700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a:lstStyle>
          <a:p>
            <a:pPr algn="ctr">
              <a:lnSpc>
                <a:spcPct val="100000"/>
              </a:lnSpc>
            </a:pPr>
            <a:r>
              <a:rPr lang="en-US" u="sng" dirty="0"/>
              <a:t>Federal employees group life insurance (fegli)</a:t>
            </a:r>
          </a:p>
        </p:txBody>
      </p:sp>
    </p:spTree>
    <p:extLst>
      <p:ext uri="{BB962C8B-B14F-4D97-AF65-F5344CB8AC3E}">
        <p14:creationId xmlns:p14="http://schemas.microsoft.com/office/powerpoint/2010/main" val="164031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6B3DE-6974-465F-9D2D-FF36CBCC0E57}"/>
              </a:ext>
            </a:extLst>
          </p:cNvPr>
          <p:cNvSpPr txBox="1">
            <a:spLocks/>
          </p:cNvSpPr>
          <p:nvPr/>
        </p:nvSpPr>
        <p:spPr>
          <a:xfrm>
            <a:off x="1104685" y="318074"/>
            <a:ext cx="623700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a:lstStyle>
          <a:p>
            <a:pPr algn="ctr">
              <a:lnSpc>
                <a:spcPct val="100000"/>
              </a:lnSpc>
            </a:pPr>
            <a:r>
              <a:rPr lang="en-US" u="sng" dirty="0"/>
              <a:t>Federal employees group life insurance (fegli)</a:t>
            </a:r>
          </a:p>
        </p:txBody>
      </p:sp>
      <p:sp>
        <p:nvSpPr>
          <p:cNvPr id="4" name="Rectangle 3"/>
          <p:cNvSpPr/>
          <p:nvPr/>
        </p:nvSpPr>
        <p:spPr>
          <a:xfrm>
            <a:off x="1008992" y="2068533"/>
            <a:ext cx="7336221" cy="406470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200" dirty="0">
                <a:solidFill>
                  <a:srgbClr val="0F6460"/>
                </a:solidFill>
              </a:rPr>
              <a:t>Basic Insurance</a:t>
            </a:r>
          </a:p>
          <a:p>
            <a:pPr marL="685800" lvl="1" indent="-228600">
              <a:lnSpc>
                <a:spcPct val="90000"/>
              </a:lnSpc>
              <a:spcBef>
                <a:spcPts val="1000"/>
              </a:spcBef>
              <a:buFont typeface="Arial" panose="020B0604020202020204" pitchFamily="34" charset="0"/>
              <a:buChar char="•"/>
            </a:pPr>
            <a:r>
              <a:rPr lang="en-US" sz="2000" dirty="0">
                <a:solidFill>
                  <a:srgbClr val="0F6460"/>
                </a:solidFill>
              </a:rPr>
              <a:t>Automatic coverage and deductions unless waived in first pay period</a:t>
            </a:r>
          </a:p>
          <a:p>
            <a:pPr marL="685800" lvl="1" indent="-228600">
              <a:lnSpc>
                <a:spcPct val="90000"/>
              </a:lnSpc>
              <a:spcBef>
                <a:spcPts val="1000"/>
              </a:spcBef>
              <a:buFont typeface="Arial" panose="020B0604020202020204" pitchFamily="34" charset="0"/>
              <a:buChar char="•"/>
            </a:pPr>
            <a:r>
              <a:rPr lang="en-US" sz="2000" dirty="0">
                <a:solidFill>
                  <a:srgbClr val="0F6460"/>
                </a:solidFill>
              </a:rPr>
              <a:t>Coverage amount – annual salary rounded up to next $1,000, plus $2,000</a:t>
            </a:r>
          </a:p>
          <a:p>
            <a:pPr marL="685800" lvl="1" indent="-228600">
              <a:lnSpc>
                <a:spcPct val="90000"/>
              </a:lnSpc>
              <a:spcBef>
                <a:spcPts val="1000"/>
              </a:spcBef>
              <a:buFont typeface="Arial" panose="020B0604020202020204" pitchFamily="34" charset="0"/>
              <a:buChar char="•"/>
            </a:pPr>
            <a:r>
              <a:rPr lang="en-US" sz="2000" dirty="0">
                <a:solidFill>
                  <a:srgbClr val="0F6460"/>
                </a:solidFill>
              </a:rPr>
              <a:t>Extra Benefit under age 45</a:t>
            </a:r>
          </a:p>
          <a:p>
            <a:pPr marL="685800" lvl="1" indent="-228600">
              <a:lnSpc>
                <a:spcPct val="90000"/>
              </a:lnSpc>
              <a:spcBef>
                <a:spcPts val="1000"/>
              </a:spcBef>
              <a:buFont typeface="Arial" panose="020B0604020202020204" pitchFamily="34" charset="0"/>
              <a:buChar char="•"/>
            </a:pPr>
            <a:r>
              <a:rPr lang="en-US" sz="2000" dirty="0">
                <a:solidFill>
                  <a:srgbClr val="0F6460"/>
                </a:solidFill>
              </a:rPr>
              <a:t>Accidental Death &amp; Dismemberment Benefits</a:t>
            </a:r>
          </a:p>
          <a:p>
            <a:pPr marL="685800" lvl="1" indent="-228600">
              <a:lnSpc>
                <a:spcPct val="90000"/>
              </a:lnSpc>
              <a:spcBef>
                <a:spcPts val="1000"/>
              </a:spcBef>
              <a:buFont typeface="Arial" panose="020B0604020202020204" pitchFamily="34" charset="0"/>
              <a:buChar char="•"/>
            </a:pPr>
            <a:r>
              <a:rPr lang="en-US" sz="2000" dirty="0">
                <a:solidFill>
                  <a:srgbClr val="0F6460"/>
                </a:solidFill>
              </a:rPr>
              <a:t>Cost based on coverage amount ($0.16 per thousand)</a:t>
            </a:r>
          </a:p>
          <a:p>
            <a:pPr marL="685800" lvl="1" indent="-228600">
              <a:lnSpc>
                <a:spcPct val="90000"/>
              </a:lnSpc>
              <a:spcBef>
                <a:spcPts val="1000"/>
              </a:spcBef>
              <a:buFont typeface="Arial" panose="020B0604020202020204" pitchFamily="34" charset="0"/>
              <a:buChar char="•"/>
            </a:pPr>
            <a:r>
              <a:rPr lang="en-US" sz="2000" dirty="0">
                <a:solidFill>
                  <a:srgbClr val="0F6460"/>
                </a:solidFill>
              </a:rPr>
              <a:t>Cost and coverage amount change automatically as salary changes</a:t>
            </a:r>
          </a:p>
          <a:p>
            <a:pPr marL="228600" lvl="0" indent="-228600">
              <a:lnSpc>
                <a:spcPct val="90000"/>
              </a:lnSpc>
              <a:spcBef>
                <a:spcPts val="1000"/>
              </a:spcBef>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23534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6B3DE-6974-465F-9D2D-FF36CBCC0E57}"/>
              </a:ext>
            </a:extLst>
          </p:cNvPr>
          <p:cNvSpPr txBox="1">
            <a:spLocks/>
          </p:cNvSpPr>
          <p:nvPr/>
        </p:nvSpPr>
        <p:spPr>
          <a:xfrm>
            <a:off x="1094053" y="254279"/>
            <a:ext cx="623700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a:lstStyle>
          <a:p>
            <a:pPr algn="ctr">
              <a:lnSpc>
                <a:spcPct val="100000"/>
              </a:lnSpc>
            </a:pPr>
            <a:r>
              <a:rPr lang="en-US" u="sng" dirty="0"/>
              <a:t>Federal employees group life insurance (fegli)</a:t>
            </a:r>
          </a:p>
        </p:txBody>
      </p:sp>
      <p:sp>
        <p:nvSpPr>
          <p:cNvPr id="4" name="Rectangle 3"/>
          <p:cNvSpPr/>
          <p:nvPr/>
        </p:nvSpPr>
        <p:spPr>
          <a:xfrm>
            <a:off x="1008992" y="2259919"/>
            <a:ext cx="7336221" cy="2828467"/>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200" dirty="0">
                <a:solidFill>
                  <a:srgbClr val="0F6460"/>
                </a:solidFill>
              </a:rPr>
              <a:t>Option A</a:t>
            </a:r>
          </a:p>
          <a:p>
            <a:pPr marL="685800" lvl="1" indent="-228600">
              <a:lnSpc>
                <a:spcPct val="90000"/>
              </a:lnSpc>
              <a:spcBef>
                <a:spcPts val="1000"/>
              </a:spcBef>
              <a:buFont typeface="Arial" panose="020B0604020202020204" pitchFamily="34" charset="0"/>
              <a:buChar char="•"/>
            </a:pPr>
            <a:r>
              <a:rPr lang="en-US" sz="2000" dirty="0">
                <a:solidFill>
                  <a:srgbClr val="0F6460"/>
                </a:solidFill>
              </a:rPr>
              <a:t>60 days to elect as new employee</a:t>
            </a:r>
          </a:p>
          <a:p>
            <a:pPr marL="685800" lvl="1" indent="-228600">
              <a:lnSpc>
                <a:spcPct val="90000"/>
              </a:lnSpc>
              <a:spcBef>
                <a:spcPts val="1000"/>
              </a:spcBef>
              <a:buFont typeface="Arial" panose="020B0604020202020204" pitchFamily="34" charset="0"/>
              <a:buChar char="•"/>
            </a:pPr>
            <a:r>
              <a:rPr lang="en-US" sz="2000" dirty="0">
                <a:solidFill>
                  <a:srgbClr val="0F6460"/>
                </a:solidFill>
              </a:rPr>
              <a:t>Coverage amount - $10,000</a:t>
            </a:r>
          </a:p>
          <a:p>
            <a:pPr marL="685800" lvl="1" indent="-228600">
              <a:lnSpc>
                <a:spcPct val="90000"/>
              </a:lnSpc>
              <a:spcBef>
                <a:spcPts val="1000"/>
              </a:spcBef>
              <a:buFont typeface="Arial" panose="020B0604020202020204" pitchFamily="34" charset="0"/>
              <a:buChar char="•"/>
            </a:pPr>
            <a:r>
              <a:rPr lang="en-US" sz="2000" dirty="0">
                <a:solidFill>
                  <a:srgbClr val="0F6460"/>
                </a:solidFill>
              </a:rPr>
              <a:t>Accidental Death &amp; Dismemberment Benefits</a:t>
            </a:r>
          </a:p>
          <a:p>
            <a:pPr marL="685800" lvl="1" indent="-228600">
              <a:lnSpc>
                <a:spcPct val="90000"/>
              </a:lnSpc>
              <a:spcBef>
                <a:spcPts val="1000"/>
              </a:spcBef>
              <a:buFont typeface="Arial" panose="020B0604020202020204" pitchFamily="34" charset="0"/>
              <a:buChar char="•"/>
            </a:pPr>
            <a:r>
              <a:rPr lang="en-US" sz="2000" dirty="0">
                <a:solidFill>
                  <a:srgbClr val="0F6460"/>
                </a:solidFill>
              </a:rPr>
              <a:t>Cost based on age – 5 year age brackets</a:t>
            </a:r>
          </a:p>
          <a:p>
            <a:pPr marL="228600" indent="-228600">
              <a:lnSpc>
                <a:spcPct val="90000"/>
              </a:lnSpc>
              <a:spcBef>
                <a:spcPts val="1000"/>
              </a:spcBef>
              <a:buFont typeface="Arial" panose="020B0604020202020204" pitchFamily="34" charset="0"/>
              <a:buChar char="•"/>
            </a:pPr>
            <a:endParaRPr lang="en-US" sz="2000" dirty="0">
              <a:solidFill>
                <a:srgbClr val="0F6460"/>
              </a:solidFill>
            </a:endParaRPr>
          </a:p>
          <a:p>
            <a:pPr marL="228600" lvl="0" indent="-228600">
              <a:lnSpc>
                <a:spcPct val="90000"/>
              </a:lnSpc>
              <a:spcBef>
                <a:spcPts val="1000"/>
              </a:spcBef>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169635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6B3DE-6974-465F-9D2D-FF36CBCC0E57}"/>
              </a:ext>
            </a:extLst>
          </p:cNvPr>
          <p:cNvSpPr txBox="1">
            <a:spLocks/>
          </p:cNvSpPr>
          <p:nvPr/>
        </p:nvSpPr>
        <p:spPr>
          <a:xfrm>
            <a:off x="1008992" y="264911"/>
            <a:ext cx="623700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a:lstStyle>
          <a:p>
            <a:pPr algn="ctr">
              <a:lnSpc>
                <a:spcPct val="100000"/>
              </a:lnSpc>
            </a:pPr>
            <a:r>
              <a:rPr lang="en-US" u="sng" dirty="0"/>
              <a:t>Federal employees group life insurance (fegli)</a:t>
            </a:r>
          </a:p>
        </p:txBody>
      </p:sp>
      <p:sp>
        <p:nvSpPr>
          <p:cNvPr id="4" name="Rectangle 3"/>
          <p:cNvSpPr/>
          <p:nvPr/>
        </p:nvSpPr>
        <p:spPr>
          <a:xfrm>
            <a:off x="1008992" y="2259919"/>
            <a:ext cx="7336221" cy="3382464"/>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200" dirty="0">
                <a:solidFill>
                  <a:srgbClr val="0F6460"/>
                </a:solidFill>
              </a:rPr>
              <a:t>Option B</a:t>
            </a:r>
          </a:p>
          <a:p>
            <a:pPr marL="685800" lvl="1" indent="-228600">
              <a:lnSpc>
                <a:spcPct val="90000"/>
              </a:lnSpc>
              <a:spcBef>
                <a:spcPts val="1000"/>
              </a:spcBef>
              <a:buFont typeface="Arial" panose="020B0604020202020204" pitchFamily="34" charset="0"/>
              <a:buChar char="•"/>
            </a:pPr>
            <a:r>
              <a:rPr lang="en-US" sz="2000" dirty="0">
                <a:solidFill>
                  <a:srgbClr val="0F6460"/>
                </a:solidFill>
              </a:rPr>
              <a:t>60 days to elect as new employee</a:t>
            </a:r>
          </a:p>
          <a:p>
            <a:pPr marL="685800" lvl="1" indent="-228600">
              <a:lnSpc>
                <a:spcPct val="90000"/>
              </a:lnSpc>
              <a:spcBef>
                <a:spcPts val="1000"/>
              </a:spcBef>
              <a:buFont typeface="Arial" panose="020B0604020202020204" pitchFamily="34" charset="0"/>
              <a:buChar char="•"/>
            </a:pPr>
            <a:r>
              <a:rPr lang="en-US" sz="2000" dirty="0">
                <a:solidFill>
                  <a:srgbClr val="0F6460"/>
                </a:solidFill>
              </a:rPr>
              <a:t>Coverage amount – 1 to 5 multiples of annual salary (rounded up to next thousand) </a:t>
            </a:r>
          </a:p>
          <a:p>
            <a:pPr marL="685800" lvl="1" indent="-228600">
              <a:lnSpc>
                <a:spcPct val="90000"/>
              </a:lnSpc>
              <a:spcBef>
                <a:spcPts val="1000"/>
              </a:spcBef>
              <a:buFont typeface="Arial" panose="020B0604020202020204" pitchFamily="34" charset="0"/>
              <a:buChar char="•"/>
            </a:pPr>
            <a:r>
              <a:rPr lang="en-US" sz="2000" dirty="0">
                <a:solidFill>
                  <a:srgbClr val="0F6460"/>
                </a:solidFill>
              </a:rPr>
              <a:t>Cost based on age – 5 year age brackets – and number of multiples elected</a:t>
            </a:r>
          </a:p>
          <a:p>
            <a:pPr marL="685800" lvl="1" indent="-228600">
              <a:lnSpc>
                <a:spcPct val="90000"/>
              </a:lnSpc>
              <a:spcBef>
                <a:spcPts val="1000"/>
              </a:spcBef>
              <a:buFont typeface="Arial" panose="020B0604020202020204" pitchFamily="34" charset="0"/>
              <a:buChar char="•"/>
            </a:pPr>
            <a:r>
              <a:rPr lang="en-US" sz="2000" dirty="0">
                <a:solidFill>
                  <a:srgbClr val="0F6460"/>
                </a:solidFill>
              </a:rPr>
              <a:t>Coverage amount changes automatically as salary changes</a:t>
            </a:r>
          </a:p>
          <a:p>
            <a:pPr marL="228600" indent="-228600">
              <a:lnSpc>
                <a:spcPct val="90000"/>
              </a:lnSpc>
              <a:spcBef>
                <a:spcPts val="1000"/>
              </a:spcBef>
              <a:buFont typeface="Arial" panose="020B0604020202020204" pitchFamily="34" charset="0"/>
              <a:buChar char="•"/>
            </a:pPr>
            <a:endParaRPr lang="en-US" sz="2000" dirty="0">
              <a:solidFill>
                <a:srgbClr val="0F6460"/>
              </a:solidFill>
            </a:endParaRPr>
          </a:p>
          <a:p>
            <a:pPr marL="228600" lvl="0" indent="-228600">
              <a:lnSpc>
                <a:spcPct val="90000"/>
              </a:lnSpc>
              <a:spcBef>
                <a:spcPts val="1000"/>
              </a:spcBef>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180471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6B3DE-6974-465F-9D2D-FF36CBCC0E57}"/>
              </a:ext>
            </a:extLst>
          </p:cNvPr>
          <p:cNvSpPr txBox="1">
            <a:spLocks/>
          </p:cNvSpPr>
          <p:nvPr/>
        </p:nvSpPr>
        <p:spPr>
          <a:xfrm>
            <a:off x="1008992" y="233012"/>
            <a:ext cx="6237002"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a:lstStyle>
          <a:p>
            <a:pPr algn="ctr">
              <a:lnSpc>
                <a:spcPct val="100000"/>
              </a:lnSpc>
            </a:pPr>
            <a:r>
              <a:rPr lang="en-US" u="sng" dirty="0"/>
              <a:t>Federal employees group life insurance (fegli)</a:t>
            </a:r>
          </a:p>
        </p:txBody>
      </p:sp>
      <p:sp>
        <p:nvSpPr>
          <p:cNvPr id="4" name="Rectangle 3"/>
          <p:cNvSpPr/>
          <p:nvPr/>
        </p:nvSpPr>
        <p:spPr>
          <a:xfrm>
            <a:off x="1008992" y="2259919"/>
            <a:ext cx="7336221" cy="3659463"/>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200" dirty="0">
                <a:solidFill>
                  <a:srgbClr val="0F6460"/>
                </a:solidFill>
              </a:rPr>
              <a:t>Option C</a:t>
            </a:r>
          </a:p>
          <a:p>
            <a:pPr marL="685800" lvl="1" indent="-228600">
              <a:lnSpc>
                <a:spcPct val="90000"/>
              </a:lnSpc>
              <a:spcBef>
                <a:spcPts val="1000"/>
              </a:spcBef>
              <a:buFont typeface="Arial" panose="020B0604020202020204" pitchFamily="34" charset="0"/>
              <a:buChar char="•"/>
            </a:pPr>
            <a:r>
              <a:rPr lang="en-US" sz="2000" dirty="0">
                <a:solidFill>
                  <a:srgbClr val="0F6460"/>
                </a:solidFill>
              </a:rPr>
              <a:t>60 days to elect as new employee</a:t>
            </a:r>
          </a:p>
          <a:p>
            <a:pPr marL="685800" lvl="1" indent="-228600">
              <a:lnSpc>
                <a:spcPct val="90000"/>
              </a:lnSpc>
              <a:spcBef>
                <a:spcPts val="1000"/>
              </a:spcBef>
              <a:buFont typeface="Arial" panose="020B0604020202020204" pitchFamily="34" charset="0"/>
              <a:buChar char="•"/>
            </a:pPr>
            <a:r>
              <a:rPr lang="en-US" sz="2000" dirty="0">
                <a:solidFill>
                  <a:srgbClr val="0F6460"/>
                </a:solidFill>
              </a:rPr>
              <a:t>Coverage for life of spouse and eligible dependent children under age 22</a:t>
            </a:r>
          </a:p>
          <a:p>
            <a:pPr marL="685800" lvl="1" indent="-228600">
              <a:lnSpc>
                <a:spcPct val="90000"/>
              </a:lnSpc>
              <a:spcBef>
                <a:spcPts val="1000"/>
              </a:spcBef>
              <a:buFont typeface="Arial" panose="020B0604020202020204" pitchFamily="34" charset="0"/>
              <a:buChar char="•"/>
            </a:pPr>
            <a:r>
              <a:rPr lang="en-US" sz="2000" dirty="0">
                <a:solidFill>
                  <a:srgbClr val="0F6460"/>
                </a:solidFill>
              </a:rPr>
              <a:t>Coverage amount – 1 to 5 multiples - $5,000/multiple for spouse - $2,500/multiple for children</a:t>
            </a:r>
          </a:p>
          <a:p>
            <a:pPr marL="685800" lvl="1" indent="-228600">
              <a:lnSpc>
                <a:spcPct val="90000"/>
              </a:lnSpc>
              <a:spcBef>
                <a:spcPts val="1000"/>
              </a:spcBef>
              <a:buFont typeface="Arial" panose="020B0604020202020204" pitchFamily="34" charset="0"/>
              <a:buChar char="•"/>
            </a:pPr>
            <a:r>
              <a:rPr lang="en-US" sz="2000" dirty="0">
                <a:solidFill>
                  <a:srgbClr val="0F6460"/>
                </a:solidFill>
              </a:rPr>
              <a:t>Cost based on age – 5 year age brackets – and number of multiples elected</a:t>
            </a:r>
          </a:p>
          <a:p>
            <a:pPr marL="228600" indent="-228600">
              <a:lnSpc>
                <a:spcPct val="90000"/>
              </a:lnSpc>
              <a:spcBef>
                <a:spcPts val="1000"/>
              </a:spcBef>
              <a:buFont typeface="Arial" panose="020B0604020202020204" pitchFamily="34" charset="0"/>
              <a:buChar char="•"/>
            </a:pPr>
            <a:endParaRPr lang="en-US" sz="2000" dirty="0">
              <a:solidFill>
                <a:srgbClr val="0F6460"/>
              </a:solidFill>
            </a:endParaRPr>
          </a:p>
          <a:p>
            <a:pPr marL="228600" lvl="0" indent="-228600">
              <a:lnSpc>
                <a:spcPct val="90000"/>
              </a:lnSpc>
              <a:spcBef>
                <a:spcPts val="1000"/>
              </a:spcBef>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250367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6B3DE-6974-465F-9D2D-FF36CBCC0E57}"/>
              </a:ext>
            </a:extLst>
          </p:cNvPr>
          <p:cNvSpPr txBox="1">
            <a:spLocks/>
          </p:cNvSpPr>
          <p:nvPr/>
        </p:nvSpPr>
        <p:spPr>
          <a:xfrm>
            <a:off x="1125950" y="243646"/>
            <a:ext cx="62370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cap="all" spc="100" normalizeH="0" baseline="0">
                <a:solidFill>
                  <a:schemeClr val="tx1"/>
                </a:solidFill>
                <a:latin typeface="+mj-lt"/>
                <a:ea typeface="+mj-ea"/>
                <a:cs typeface="+mj-cs"/>
              </a:defRPr>
            </a:lvl1pPr>
          </a:lstStyle>
          <a:p>
            <a:pPr algn="ctr">
              <a:lnSpc>
                <a:spcPct val="100000"/>
              </a:lnSpc>
            </a:pPr>
            <a:r>
              <a:rPr lang="en-US" sz="3600" u="sng" dirty="0"/>
              <a:t>SF 2817 Life Insurance Election: FEGLI</a:t>
            </a:r>
          </a:p>
        </p:txBody>
      </p:sp>
      <p:sp>
        <p:nvSpPr>
          <p:cNvPr id="4" name="Rectangle 3"/>
          <p:cNvSpPr/>
          <p:nvPr/>
        </p:nvSpPr>
        <p:spPr>
          <a:xfrm>
            <a:off x="1125950" y="1955119"/>
            <a:ext cx="7504387" cy="4401205"/>
          </a:xfrm>
          <a:prstGeom prst="rect">
            <a:avLst/>
          </a:prstGeom>
        </p:spPr>
        <p:txBody>
          <a:bodyPr wrap="square">
            <a:spAutoFit/>
          </a:bodyPr>
          <a:lstStyle/>
          <a:p>
            <a:pPr marL="228600" lvl="0" indent="-228600">
              <a:lnSpc>
                <a:spcPct val="70000"/>
              </a:lnSpc>
              <a:buFont typeface="Arial" panose="020B0604020202020204" pitchFamily="34" charset="0"/>
              <a:buChar char="•"/>
            </a:pPr>
            <a:r>
              <a:rPr lang="en-US" sz="2000" dirty="0">
                <a:solidFill>
                  <a:srgbClr val="0F6460"/>
                </a:solidFill>
              </a:rPr>
              <a:t>Coverage/cost calculator - </a:t>
            </a:r>
            <a:r>
              <a:rPr lang="en-US" sz="2000" dirty="0">
                <a:solidFill>
                  <a:srgbClr val="0F6460"/>
                </a:solidFill>
                <a:hlinkClick r:id="rId2"/>
              </a:rPr>
              <a:t>https://www.opm.gov/retirement-services/calculators/fegli-calculator/</a:t>
            </a: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hlinkClick r:id="rId3"/>
              </a:rPr>
              <a:t>https://www.opm.gov/forms/pdf_fill/sf2817.pdf</a:t>
            </a:r>
            <a:r>
              <a:rPr lang="en-US" sz="2000" dirty="0">
                <a:solidFill>
                  <a:srgbClr val="0F6460"/>
                </a:solidFill>
              </a:rPr>
              <a:t> </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Complete Section 2</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Complete Section 3 to keep Basic coverage</a:t>
            </a:r>
          </a:p>
          <a:p>
            <a:pPr lvl="0">
              <a:lnSpc>
                <a:spcPct val="70000"/>
              </a:lnSpc>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Complete Section 4 to elect Optional coverage – must sign for each elected option and mark number of multiples for Option B and/or C</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Complete Section 5 to waive all coverage</a:t>
            </a:r>
          </a:p>
          <a:p>
            <a:pPr marL="228600" lvl="0" indent="-228600">
              <a:lnSpc>
                <a:spcPct val="70000"/>
              </a:lnSpc>
              <a:buFont typeface="Arial" panose="020B0604020202020204" pitchFamily="34" charset="0"/>
              <a:buChar char="•"/>
            </a:pPr>
            <a:endParaRPr lang="en-US" sz="2000" dirty="0">
              <a:solidFill>
                <a:srgbClr val="0F6460"/>
              </a:solidFill>
            </a:endParaRPr>
          </a:p>
          <a:p>
            <a:pPr marL="228600" indent="-228600">
              <a:lnSpc>
                <a:spcPct val="70000"/>
              </a:lnSpc>
              <a:buFont typeface="Arial" panose="020B0604020202020204" pitchFamily="34" charset="0"/>
              <a:buChar char="•"/>
            </a:pPr>
            <a:r>
              <a:rPr lang="en-US" sz="2000" dirty="0">
                <a:solidFill>
                  <a:srgbClr val="0F6460"/>
                </a:solidFill>
              </a:rPr>
              <a:t>May sign with PIV card, electronically in USA Staffing, or ink</a:t>
            </a:r>
          </a:p>
          <a:p>
            <a:pPr marL="228600" lvl="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r>
              <a:rPr lang="en-US" sz="2000" dirty="0">
                <a:solidFill>
                  <a:srgbClr val="0F6460"/>
                </a:solidFill>
              </a:rPr>
              <a:t>Form can be scanned and emailed to Benefits or submitted in USA Staffing</a:t>
            </a:r>
          </a:p>
          <a:p>
            <a:pPr marL="228600" indent="-228600">
              <a:lnSpc>
                <a:spcPct val="70000"/>
              </a:lnSpc>
              <a:buFont typeface="Arial" panose="020B0604020202020204" pitchFamily="34" charset="0"/>
              <a:buChar char="•"/>
            </a:pPr>
            <a:endParaRPr lang="en-US" sz="2000" dirty="0">
              <a:solidFill>
                <a:srgbClr val="0F6460"/>
              </a:solidFill>
            </a:endParaRPr>
          </a:p>
          <a:p>
            <a:pPr marL="228600" lvl="0" indent="-228600">
              <a:lnSpc>
                <a:spcPct val="70000"/>
              </a:lnSpc>
              <a:buFont typeface="Arial" panose="020B0604020202020204" pitchFamily="34" charset="0"/>
              <a:buChar char="•"/>
            </a:pPr>
            <a:endParaRPr lang="en-US" sz="2000" dirty="0">
              <a:solidFill>
                <a:srgbClr val="0F6460"/>
              </a:solidFill>
            </a:endParaRPr>
          </a:p>
        </p:txBody>
      </p:sp>
    </p:spTree>
    <p:extLst>
      <p:ext uri="{BB962C8B-B14F-4D97-AF65-F5344CB8AC3E}">
        <p14:creationId xmlns:p14="http://schemas.microsoft.com/office/powerpoint/2010/main" val="897307104"/>
      </p:ext>
    </p:extLst>
  </p:cSld>
  <p:clrMapOvr>
    <a:masterClrMapping/>
  </p:clrMapOvr>
</p:sld>
</file>

<file path=ppt/theme/theme1.xml><?xml version="1.0" encoding="utf-8"?>
<a:theme xmlns:a="http://schemas.openxmlformats.org/drawingml/2006/main" name="Office Theme">
  <a:themeElements>
    <a:clrScheme name="BIE Color Palette">
      <a:dk1>
        <a:srgbClr val="0F6460"/>
      </a:dk1>
      <a:lt1>
        <a:sysClr val="window" lastClr="FFFFFF"/>
      </a:lt1>
      <a:dk2>
        <a:srgbClr val="9C3D10"/>
      </a:dk2>
      <a:lt2>
        <a:srgbClr val="E66F0E"/>
      </a:lt2>
      <a:accent1>
        <a:srgbClr val="008480"/>
      </a:accent1>
      <a:accent2>
        <a:srgbClr val="E5A000"/>
      </a:accent2>
      <a:accent3>
        <a:srgbClr val="008480"/>
      </a:accent3>
      <a:accent4>
        <a:srgbClr val="D54309"/>
      </a:accent4>
      <a:accent5>
        <a:srgbClr val="6FBAB3"/>
      </a:accent5>
      <a:accent6>
        <a:srgbClr val="FFBE2E"/>
      </a:accent6>
      <a:hlink>
        <a:srgbClr val="008480"/>
      </a:hlink>
      <a:folHlink>
        <a:srgbClr val="7F7F7F"/>
      </a:folHlink>
    </a:clrScheme>
    <a:fontScheme name="BIE Typography">
      <a:majorFont>
        <a:latin typeface="Trebuchet M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E SLIDE 4.3 Central Office Template" id="{9B7B5AD5-5FFB-453A-A7CF-BB838296C052}" vid="{858E6D96-D63E-4BB5-A635-9B6E650457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39ecb3c6-3018-4b8f-9b5d-68743be9502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4C9F35F97BE048B02EF0A1145E3A61" ma:contentTypeVersion="15" ma:contentTypeDescription="Create a new document." ma:contentTypeScope="" ma:versionID="05e200d70ffad0501fd8c2b7aacd11b7">
  <xsd:schema xmlns:xsd="http://www.w3.org/2001/XMLSchema" xmlns:xs="http://www.w3.org/2001/XMLSchema" xmlns:p="http://schemas.microsoft.com/office/2006/metadata/properties" xmlns:ns1="http://schemas.microsoft.com/sharepoint/v3" xmlns:ns3="39ecb3c6-3018-4b8f-9b5d-68743be95020" xmlns:ns4="884708c2-4f20-4c20-98dc-db8f7b8bde96" targetNamespace="http://schemas.microsoft.com/office/2006/metadata/properties" ma:root="true" ma:fieldsID="324a1a46e8b5f5400c19bed4b7816b3a" ns1:_="" ns3:_="" ns4:_="">
    <xsd:import namespace="http://schemas.microsoft.com/sharepoint/v3"/>
    <xsd:import namespace="39ecb3c6-3018-4b8f-9b5d-68743be95020"/>
    <xsd:import namespace="884708c2-4f20-4c20-98dc-db8f7b8bde96"/>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ecb3c6-3018-4b8f-9b5d-68743be950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4708c2-4f20-4c20-98dc-db8f7b8bde9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18057D-CADD-4435-B473-85BAC6559F95}">
  <ds:schemaRefs>
    <ds:schemaRef ds:uri="http://schemas.microsoft.com/sharepoint/v3/contenttype/forms"/>
  </ds:schemaRefs>
</ds:datastoreItem>
</file>

<file path=customXml/itemProps2.xml><?xml version="1.0" encoding="utf-8"?>
<ds:datastoreItem xmlns:ds="http://schemas.openxmlformats.org/officeDocument/2006/customXml" ds:itemID="{6D1387CA-414C-4A4B-BE5C-9E2C9DEAE4A6}">
  <ds:schemaRefs>
    <ds:schemaRef ds:uri="http://purl.org/dc/elements/1.1/"/>
    <ds:schemaRef ds:uri="http://schemas.openxmlformats.org/package/2006/metadata/core-properties"/>
    <ds:schemaRef ds:uri="39ecb3c6-3018-4b8f-9b5d-68743be95020"/>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microsoft.com/sharepoint/v3"/>
    <ds:schemaRef ds:uri="884708c2-4f20-4c20-98dc-db8f7b8bde96"/>
    <ds:schemaRef ds:uri="http://www.w3.org/XML/1998/namespace"/>
    <ds:schemaRef ds:uri="http://purl.org/dc/dcmitype/"/>
  </ds:schemaRefs>
</ds:datastoreItem>
</file>

<file path=customXml/itemProps3.xml><?xml version="1.0" encoding="utf-8"?>
<ds:datastoreItem xmlns:ds="http://schemas.openxmlformats.org/officeDocument/2006/customXml" ds:itemID="{9F8DCC6E-617A-4C43-9CE7-B919F2039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9ecb3c6-3018-4b8f-9b5d-68743be95020"/>
    <ds:schemaRef ds:uri="884708c2-4f20-4c20-98dc-db8f7b8bde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BIE SLIDE 4.3 Central Office Template</Template>
  <TotalTime>446</TotalTime>
  <Words>2710</Words>
  <Application>Microsoft Office PowerPoint</Application>
  <PresentationFormat>On-screen Show (4:3)</PresentationFormat>
  <Paragraphs>352</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Trebuchet MS</vt:lpstr>
      <vt:lpstr>Office Theme</vt:lpstr>
      <vt:lpstr>New employee benefits orientation</vt:lpstr>
      <vt:lpstr>Contact Information</vt:lpstr>
      <vt:lpstr>agenda</vt:lpstr>
      <vt:lpstr>PowerPoint Presentation</vt:lpstr>
      <vt:lpstr>PowerPoint Presentation</vt:lpstr>
      <vt:lpstr>PowerPoint Presentation</vt:lpstr>
      <vt:lpstr>PowerPoint Presentation</vt:lpstr>
      <vt:lpstr>PowerPoint Presentation</vt:lpstr>
      <vt:lpstr>PowerPoint Presentation</vt:lpstr>
      <vt:lpstr>Employee benevolent fund</vt:lpstr>
      <vt:lpstr>PowerPoint Presentation</vt:lpstr>
      <vt:lpstr>PowerPoint Presentation</vt:lpstr>
      <vt:lpstr>PowerPoint Presentation</vt:lpstr>
      <vt:lpstr>PowerPoint Presentation</vt:lpstr>
      <vt:lpstr>Federal Employees Dental and Vision Program (FEDVIP)</vt:lpstr>
      <vt:lpstr>PowerPoint Presentation</vt:lpstr>
      <vt:lpstr>Federal Long Term Care Insurance Program (FLTCIP)</vt:lpstr>
      <vt:lpstr>PowerPoint Presentation</vt:lpstr>
      <vt:lpstr>Federal Employees Retirement System (FERS) </vt:lpstr>
      <vt:lpstr>Federal Employees Retirement System (FERS) </vt:lpstr>
      <vt:lpstr>Creditable military service </vt:lpstr>
      <vt:lpstr>Thrift Savings Plan (TSP)</vt:lpstr>
      <vt:lpstr>Thrift Savings Plan (TSP)</vt:lpstr>
      <vt:lpstr>Thrift Savings Plan (TSP)</vt:lpstr>
      <vt:lpstr>Thrift Savings Plan (TSP) funds</vt:lpstr>
      <vt:lpstr>Thrift Savings Plan (TSP)</vt:lpstr>
      <vt:lpstr>Thrift Savings Plan (TSP)</vt:lpstr>
      <vt:lpstr>Designation of Beneficiary  </vt:lpstr>
      <vt:lpstr>Employee Assistance Program (EAP)</vt:lpstr>
      <vt:lpstr>Connect With Us</vt:lpstr>
      <vt:lpstr>Contact Information</vt:lpstr>
      <vt:lpstr>PowerPoint Presentation</vt:lpstr>
    </vt:vector>
  </TitlesOfParts>
  <Company>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Blanken, Stephanie</dc:creator>
  <cp:lastModifiedBy>Blanken, Stephanie</cp:lastModifiedBy>
  <cp:revision>42</cp:revision>
  <dcterms:created xsi:type="dcterms:W3CDTF">2022-01-13T17:20:06Z</dcterms:created>
  <dcterms:modified xsi:type="dcterms:W3CDTF">2024-12-06T17:39:19Z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0x010100544C9F35F97BE048B02EF0A1145E3A61</vt:lpwstr>
  </property>
</Properties>
</file>