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3.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4.xml" ContentType="application/vnd.openxmlformats-officedocument.themeOverr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4"/>
  </p:sldMasterIdLst>
  <p:notesMasterIdLst>
    <p:notesMasterId r:id="rId32"/>
  </p:notesMasterIdLst>
  <p:handoutMasterIdLst>
    <p:handoutMasterId r:id="rId33"/>
  </p:handoutMasterIdLst>
  <p:sldIdLst>
    <p:sldId id="288" r:id="rId5"/>
    <p:sldId id="295" r:id="rId6"/>
    <p:sldId id="297" r:id="rId7"/>
    <p:sldId id="260" r:id="rId8"/>
    <p:sldId id="273" r:id="rId9"/>
    <p:sldId id="274" r:id="rId10"/>
    <p:sldId id="276" r:id="rId11"/>
    <p:sldId id="277" r:id="rId12"/>
    <p:sldId id="278" r:id="rId13"/>
    <p:sldId id="262" r:id="rId14"/>
    <p:sldId id="279" r:id="rId15"/>
    <p:sldId id="287" r:id="rId16"/>
    <p:sldId id="284" r:id="rId17"/>
    <p:sldId id="292" r:id="rId18"/>
    <p:sldId id="280" r:id="rId19"/>
    <p:sldId id="281" r:id="rId20"/>
    <p:sldId id="289" r:id="rId21"/>
    <p:sldId id="291" r:id="rId22"/>
    <p:sldId id="290" r:id="rId23"/>
    <p:sldId id="286" r:id="rId24"/>
    <p:sldId id="283" r:id="rId25"/>
    <p:sldId id="293" r:id="rId26"/>
    <p:sldId id="294" r:id="rId27"/>
    <p:sldId id="269" r:id="rId28"/>
    <p:sldId id="298" r:id="rId29"/>
    <p:sldId id="299" r:id="rId30"/>
    <p:sldId id="300" r:id="rId31"/>
  </p:sldIdLst>
  <p:sldSz cx="12192000" cy="6858000"/>
  <p:notesSz cx="9601200" cy="7315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04C00"/>
    <a:srgbClr val="000000"/>
    <a:srgbClr val="B4C6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C7099AE-FF84-7F43-BE9B-E803047C7E82}" v="34" dt="2022-06-06T22:35:40.13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gee, Lisa L" userId="S::lisa.magee@indianaffairs.gov::239c0ca5-e341-462c-b073-abcd5e6101ef" providerId="AD" clId="Web-{4C7099AE-FF84-7F43-BE9B-E803047C7E82}"/>
    <pc:docChg chg="modSld">
      <pc:chgData name="Magee, Lisa L" userId="S::lisa.magee@indianaffairs.gov::239c0ca5-e341-462c-b073-abcd5e6101ef" providerId="AD" clId="Web-{4C7099AE-FF84-7F43-BE9B-E803047C7E82}" dt="2022-06-06T22:35:40.131" v="19" actId="20577"/>
      <pc:docMkLst>
        <pc:docMk/>
      </pc:docMkLst>
      <pc:sldChg chg="modSp">
        <pc:chgData name="Magee, Lisa L" userId="S::lisa.magee@indianaffairs.gov::239c0ca5-e341-462c-b073-abcd5e6101ef" providerId="AD" clId="Web-{4C7099AE-FF84-7F43-BE9B-E803047C7E82}" dt="2022-06-06T22:34:06.864" v="17" actId="20577"/>
        <pc:sldMkLst>
          <pc:docMk/>
          <pc:sldMk cId="4225688624" sldId="281"/>
        </pc:sldMkLst>
        <pc:spChg chg="mod">
          <ac:chgData name="Magee, Lisa L" userId="S::lisa.magee@indianaffairs.gov::239c0ca5-e341-462c-b073-abcd5e6101ef" providerId="AD" clId="Web-{4C7099AE-FF84-7F43-BE9B-E803047C7E82}" dt="2022-06-06T22:34:06.864" v="17" actId="20577"/>
          <ac:spMkLst>
            <pc:docMk/>
            <pc:sldMk cId="4225688624" sldId="281"/>
            <ac:spMk id="9" creationId="{C75B4C5E-FA67-44A2-8BBA-BE5D53B309AB}"/>
          </ac:spMkLst>
        </pc:spChg>
      </pc:sldChg>
      <pc:sldChg chg="modSp">
        <pc:chgData name="Magee, Lisa L" userId="S::lisa.magee@indianaffairs.gov::239c0ca5-e341-462c-b073-abcd5e6101ef" providerId="AD" clId="Web-{4C7099AE-FF84-7F43-BE9B-E803047C7E82}" dt="2022-06-06T22:35:40.131" v="19" actId="20577"/>
        <pc:sldMkLst>
          <pc:docMk/>
          <pc:sldMk cId="3889437008" sldId="294"/>
        </pc:sldMkLst>
        <pc:spChg chg="mod">
          <ac:chgData name="Magee, Lisa L" userId="S::lisa.magee@indianaffairs.gov::239c0ca5-e341-462c-b073-abcd5e6101ef" providerId="AD" clId="Web-{4C7099AE-FF84-7F43-BE9B-E803047C7E82}" dt="2022-06-06T22:35:40.131" v="19" actId="20577"/>
          <ac:spMkLst>
            <pc:docMk/>
            <pc:sldMk cId="3889437008" sldId="294"/>
            <ac:spMk id="9" creationId="{A700F64B-BADB-4D87-A0AC-69B091986EAE}"/>
          </ac:spMkLst>
        </pc:spChg>
      </pc:sldChg>
      <pc:sldChg chg="modSp">
        <pc:chgData name="Magee, Lisa L" userId="S::lisa.magee@indianaffairs.gov::239c0ca5-e341-462c-b073-abcd5e6101ef" providerId="AD" clId="Web-{4C7099AE-FF84-7F43-BE9B-E803047C7E82}" dt="2022-06-06T22:30:42.298" v="11" actId="20577"/>
        <pc:sldMkLst>
          <pc:docMk/>
          <pc:sldMk cId="3789146656" sldId="295"/>
        </pc:sldMkLst>
        <pc:spChg chg="mod">
          <ac:chgData name="Magee, Lisa L" userId="S::lisa.magee@indianaffairs.gov::239c0ca5-e341-462c-b073-abcd5e6101ef" providerId="AD" clId="Web-{4C7099AE-FF84-7F43-BE9B-E803047C7E82}" dt="2022-06-06T22:30:42.298" v="11" actId="20577"/>
          <ac:spMkLst>
            <pc:docMk/>
            <pc:sldMk cId="3789146656" sldId="295"/>
            <ac:spMk id="6" creationId="{C447AB5B-7EF2-3A05-C8B3-F863B5A72176}"/>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_112_45A94963.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_114_11113F9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_117_7545D214.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file:///C:\Users\lawrence.palmer\Desktop\2022%20PLA%20Workbook%20.xlsx" TargetMode="Externa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_11C_88FBE3D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1946327213381344E-3"/>
          <c:y val="5.1604725043498799E-2"/>
          <c:w val="0.96130760079583255"/>
          <c:h val="0.7366962407790425"/>
        </c:manualLayout>
      </c:layout>
      <c:barChart>
        <c:barDir val="col"/>
        <c:grouping val="stacked"/>
        <c:varyColors val="0"/>
        <c:ser>
          <c:idx val="0"/>
          <c:order val="0"/>
          <c:tx>
            <c:strRef>
              <c:f>'OIEP '!$A$4</c:f>
              <c:strCache>
                <c:ptCount val="1"/>
                <c:pt idx="0">
                  <c:v>Construction </c:v>
                </c:pt>
              </c:strCache>
            </c:strRef>
          </c:tx>
          <c:spPr>
            <a:solidFill>
              <a:schemeClr val="accent6"/>
            </a:solidFill>
            <a:ln>
              <a:solidFill>
                <a:srgbClr val="000000"/>
              </a:solidFill>
            </a:ln>
            <a:effectLst/>
          </c:spPr>
          <c:invertIfNegative val="0"/>
          <c:dLbls>
            <c:dLbl>
              <c:idx val="1"/>
              <c:layout>
                <c:manualLayout>
                  <c:x val="1.9290117596809102E-3"/>
                  <c:y val="4.585050640709183E-3"/>
                </c:manualLayout>
              </c:layout>
              <c:tx>
                <c:rich>
                  <a:bodyPr/>
                  <a:lstStyle/>
                  <a:p>
                    <a:fld id="{A1516EE7-2A68-D044-AC23-13AFC6359BF4}" type="VALUE">
                      <a:rPr lang="en-US" b="0" i="0">
                        <a:cs typeface="Calibri" panose="020F0502020204030204" pitchFamily="34" charset="0"/>
                      </a:rPr>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BD37-445A-8E89-5FCFA1DE4810}"/>
                </c:ext>
              </c:extLst>
            </c:dLbl>
            <c:dLbl>
              <c:idx val="2"/>
              <c:layout>
                <c:manualLayout>
                  <c:x val="-4.2392691506059985E-3"/>
                  <c:y val="-1.656866692370095E-3"/>
                </c:manualLayout>
              </c:layout>
              <c:tx>
                <c:rich>
                  <a:bodyPr/>
                  <a:lstStyle/>
                  <a:p>
                    <a:fld id="{1B4A2FD7-0C61-A842-90FB-CBEC42281C05}" type="VALUE">
                      <a:rPr lang="en-US" b="0" i="0">
                        <a:cs typeface="Calibri" panose="020F0502020204030204" pitchFamily="34" charset="0"/>
                      </a:rPr>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BD37-445A-8E89-5FCFA1DE4810}"/>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000000"/>
                    </a:solidFill>
                    <a:latin typeface="+mn-lt"/>
                    <a:ea typeface="+mn-ea"/>
                    <a:cs typeface="Times New Roman" panose="02020603050405020304" pitchFamily="18"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'OIEP '!$B$3:$D$3</c:f>
              <c:strCache>
                <c:ptCount val="3"/>
                <c:pt idx="0">
                  <c:v>2021 Enacted </c:v>
                </c:pt>
                <c:pt idx="1">
                  <c:v>2022 Enacted </c:v>
                </c:pt>
                <c:pt idx="2">
                  <c:v>2023 Request</c:v>
                </c:pt>
              </c:strCache>
            </c:strRef>
          </c:cat>
          <c:val>
            <c:numRef>
              <c:f>'OIEP '!$B$4:$D$4</c:f>
              <c:numCache>
                <c:formatCode>_(* #,##0_);_(* \(#,##0\);_(* "-"??_);_(@_)</c:formatCode>
                <c:ptCount val="3"/>
                <c:pt idx="0">
                  <c:v>264277</c:v>
                </c:pt>
                <c:pt idx="1">
                  <c:v>264330</c:v>
                </c:pt>
                <c:pt idx="2" formatCode="#,##0">
                  <c:v>420102</c:v>
                </c:pt>
              </c:numCache>
            </c:numRef>
          </c:val>
          <c:extLst>
            <c:ext xmlns:c16="http://schemas.microsoft.com/office/drawing/2014/chart" uri="{C3380CC4-5D6E-409C-BE32-E72D297353CC}">
              <c16:uniqueId val="{00000000-BD37-445A-8E89-5FCFA1DE4810}"/>
            </c:ext>
          </c:extLst>
        </c:ser>
        <c:ser>
          <c:idx val="1"/>
          <c:order val="1"/>
          <c:tx>
            <c:strRef>
              <c:f>'OIEP '!$A$5</c:f>
              <c:strCache>
                <c:ptCount val="1"/>
                <c:pt idx="0">
                  <c:v>OIEP </c:v>
                </c:pt>
              </c:strCache>
            </c:strRef>
          </c:tx>
          <c:spPr>
            <a:solidFill>
              <a:schemeClr val="bg2"/>
            </a:solidFill>
            <a:ln>
              <a:solidFill>
                <a:srgbClr val="000000"/>
              </a:solidFill>
            </a:ln>
            <a:effectLst/>
          </c:spPr>
          <c:invertIfNegative val="0"/>
          <c:dLbls>
            <c:dLbl>
              <c:idx val="0"/>
              <c:layout>
                <c:manualLayout>
                  <c:x val="-3.4767778881179255E-3"/>
                  <c:y val="2.2841598934688494E-2"/>
                </c:manualLayout>
              </c:layout>
              <c:tx>
                <c:rich>
                  <a:bodyPr/>
                  <a:lstStyle/>
                  <a:p>
                    <a:fld id="{3A64BAD7-9AB5-2C44-940B-4E6C3C16C62D}" type="VALUE">
                      <a:rPr lang="en-US" b="0" i="0">
                        <a:cs typeface="Calibri" panose="020F0502020204030204" pitchFamily="34" charset="0"/>
                      </a:rPr>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BD37-445A-8E89-5FCFA1DE4810}"/>
                </c:ext>
              </c:extLst>
            </c:dLbl>
            <c:dLbl>
              <c:idx val="1"/>
              <c:layout>
                <c:manualLayout>
                  <c:x val="1.5476142377471352E-3"/>
                  <c:y val="-4.7773985514153648E-2"/>
                </c:manualLayout>
              </c:layout>
              <c:tx>
                <c:rich>
                  <a:bodyPr/>
                  <a:lstStyle/>
                  <a:p>
                    <a:fld id="{81130A3D-EE2F-4144-8D9A-E5774C901641}" type="VALUE">
                      <a:rPr lang="en-US" b="0" i="0">
                        <a:cs typeface="Calibri" panose="020F0502020204030204" pitchFamily="34" charset="0"/>
                      </a:rPr>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BD37-445A-8E89-5FCFA1DE4810}"/>
                </c:ext>
              </c:extLst>
            </c:dLbl>
            <c:dLbl>
              <c:idx val="2"/>
              <c:layout>
                <c:manualLayout>
                  <c:x val="-8.9159834876593373E-4"/>
                  <c:y val="-9.4164545670535948E-2"/>
                </c:manualLayout>
              </c:layout>
              <c:tx>
                <c:rich>
                  <a:bodyPr/>
                  <a:lstStyle/>
                  <a:p>
                    <a:fld id="{66ED8837-456D-5844-ADD8-38BB11619F2B}" type="VALUE">
                      <a:rPr lang="en-US" b="0" i="0">
                        <a:cs typeface="Calibri" panose="020F0502020204030204" pitchFamily="34" charset="0"/>
                      </a:rPr>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BD37-445A-8E89-5FCFA1DE4810}"/>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000000"/>
                    </a:solidFill>
                    <a:latin typeface="+mn-lt"/>
                    <a:ea typeface="+mn-ea"/>
                    <a:cs typeface="Times New Roman" panose="02020603050405020304" pitchFamily="18"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'OIEP '!$B$3:$D$3</c:f>
              <c:strCache>
                <c:ptCount val="3"/>
                <c:pt idx="0">
                  <c:v>2021 Enacted </c:v>
                </c:pt>
                <c:pt idx="1">
                  <c:v>2022 Enacted </c:v>
                </c:pt>
                <c:pt idx="2">
                  <c:v>2023 Request</c:v>
                </c:pt>
              </c:strCache>
            </c:strRef>
          </c:cat>
          <c:val>
            <c:numRef>
              <c:f>'OIEP '!$B$5:$D$5</c:f>
              <c:numCache>
                <c:formatCode>_(* #,##0_);_(* \(#,##0\);_(* "-"??_);_(@_)</c:formatCode>
                <c:ptCount val="3"/>
                <c:pt idx="0">
                  <c:v>973092</c:v>
                </c:pt>
                <c:pt idx="1">
                  <c:v>1017601</c:v>
                </c:pt>
                <c:pt idx="2" formatCode="#,##0">
                  <c:v>1155634</c:v>
                </c:pt>
              </c:numCache>
            </c:numRef>
          </c:val>
          <c:extLst>
            <c:ext xmlns:c16="http://schemas.microsoft.com/office/drawing/2014/chart" uri="{C3380CC4-5D6E-409C-BE32-E72D297353CC}">
              <c16:uniqueId val="{00000001-BD37-445A-8E89-5FCFA1DE4810}"/>
            </c:ext>
          </c:extLst>
        </c:ser>
        <c:dLbls>
          <c:dLblPos val="inBase"/>
          <c:showLegendKey val="0"/>
          <c:showVal val="1"/>
          <c:showCatName val="0"/>
          <c:showSerName val="0"/>
          <c:showPercent val="0"/>
          <c:showBubbleSize val="0"/>
        </c:dLbls>
        <c:gapWidth val="150"/>
        <c:overlap val="100"/>
        <c:axId val="1290535455"/>
        <c:axId val="1290536703"/>
      </c:barChart>
      <c:catAx>
        <c:axId val="1290535455"/>
        <c:scaling>
          <c:orientation val="minMax"/>
        </c:scaling>
        <c:delete val="0"/>
        <c:axPos val="b"/>
        <c:numFmt formatCode="General" sourceLinked="1"/>
        <c:majorTickMark val="none"/>
        <c:minorTickMark val="none"/>
        <c:tickLblPos val="nextTo"/>
        <c:spPr>
          <a:noFill/>
          <a:ln w="9525" cap="flat" cmpd="sng" algn="ctr">
            <a:solidFill>
              <a:srgbClr val="000000"/>
            </a:solidFill>
            <a:round/>
          </a:ln>
          <a:effectLst/>
        </c:spPr>
        <c:txPr>
          <a:bodyPr rot="-60000000" spcFirstLastPara="1" vertOverflow="ellipsis" vert="horz" wrap="square" anchor="ctr" anchorCtr="1"/>
          <a:lstStyle/>
          <a:p>
            <a:pPr>
              <a:defRPr sz="2000" b="1" i="0" u="none" strike="noStrike" kern="1200" baseline="0">
                <a:solidFill>
                  <a:sysClr val="windowText" lastClr="000000"/>
                </a:solidFill>
                <a:latin typeface="+mn-lt"/>
                <a:ea typeface="+mn-ea"/>
                <a:cs typeface="Times New Roman" panose="02020603050405020304" pitchFamily="18" charset="0"/>
              </a:defRPr>
            </a:pPr>
            <a:endParaRPr lang="en-US"/>
          </a:p>
        </c:txPr>
        <c:crossAx val="1290536703"/>
        <c:crosses val="autoZero"/>
        <c:auto val="1"/>
        <c:lblAlgn val="ctr"/>
        <c:lblOffset val="100"/>
        <c:noMultiLvlLbl val="0"/>
      </c:catAx>
      <c:valAx>
        <c:axId val="1290536703"/>
        <c:scaling>
          <c:orientation val="minMax"/>
        </c:scaling>
        <c:delete val="1"/>
        <c:axPos val="l"/>
        <c:numFmt formatCode="_(* #,##0_);_(* \(#,##0\);_(* &quot;-&quot;??_);_(@_)" sourceLinked="1"/>
        <c:majorTickMark val="none"/>
        <c:minorTickMark val="none"/>
        <c:tickLblPos val="nextTo"/>
        <c:crossAx val="1290535455"/>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bg1"/>
                </a:solidFill>
                <a:latin typeface="Times New Roman" panose="02020603050405020304" pitchFamily="18" charset="0"/>
                <a:ea typeface="+mn-ea"/>
                <a:cs typeface="Times New Roman" panose="02020603050405020304" pitchFamily="18" charset="0"/>
              </a:defRPr>
            </a:pPr>
            <a:r>
              <a:rPr lang="en-US" b="0" i="0">
                <a:latin typeface="Calibri" panose="020F0502020204030204" pitchFamily="34" charset="0"/>
                <a:cs typeface="Calibri" panose="020F0502020204030204" pitchFamily="34" charset="0"/>
              </a:rPr>
              <a:t>ISEP  ($millions)</a:t>
            </a:r>
          </a:p>
        </c:rich>
      </c:tx>
      <c:layout>
        <c:manualLayout>
          <c:xMode val="edge"/>
          <c:yMode val="edge"/>
          <c:x val="0.34693615332967098"/>
          <c:y val="4.4977644983231486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bg1"/>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barChart>
        <c:barDir val="col"/>
        <c:grouping val="clustered"/>
        <c:varyColors val="0"/>
        <c:ser>
          <c:idx val="0"/>
          <c:order val="0"/>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'ISEP Funds '!$F$5:$I$5</c:f>
              <c:strCache>
                <c:ptCount val="4"/>
                <c:pt idx="0">
                  <c:v>2020</c:v>
                </c:pt>
                <c:pt idx="1">
                  <c:v>2021</c:v>
                </c:pt>
                <c:pt idx="2">
                  <c:v>2022</c:v>
                </c:pt>
                <c:pt idx="3">
                  <c:v>2023 Request</c:v>
                </c:pt>
              </c:strCache>
            </c:strRef>
          </c:cat>
          <c:val>
            <c:numRef>
              <c:f>'ISEP Funds '!$F$6:$I$6</c:f>
              <c:numCache>
                <c:formatCode>_("$"* #,##0_);_("$"* \(#,##0\);_("$"* "-"??_);_(@_)</c:formatCode>
                <c:ptCount val="4"/>
                <c:pt idx="0">
                  <c:v>415351</c:v>
                </c:pt>
                <c:pt idx="1">
                  <c:v>426838</c:v>
                </c:pt>
                <c:pt idx="2">
                  <c:v>440787</c:v>
                </c:pt>
                <c:pt idx="3">
                  <c:v>500636</c:v>
                </c:pt>
              </c:numCache>
            </c:numRef>
          </c:val>
          <c:extLst>
            <c:ext xmlns:c16="http://schemas.microsoft.com/office/drawing/2014/chart" uri="{C3380CC4-5D6E-409C-BE32-E72D297353CC}">
              <c16:uniqueId val="{00000000-AC77-426A-82A3-E92BD6D26858}"/>
            </c:ext>
          </c:extLst>
        </c:ser>
        <c:dLbls>
          <c:showLegendKey val="0"/>
          <c:showVal val="0"/>
          <c:showCatName val="0"/>
          <c:showSerName val="0"/>
          <c:showPercent val="0"/>
          <c:showBubbleSize val="0"/>
        </c:dLbls>
        <c:gapWidth val="219"/>
        <c:overlap val="-27"/>
        <c:axId val="851609695"/>
        <c:axId val="851608863"/>
      </c:barChart>
      <c:catAx>
        <c:axId val="8516096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en-US"/>
          </a:p>
        </c:txPr>
        <c:crossAx val="851608863"/>
        <c:crosses val="autoZero"/>
        <c:auto val="1"/>
        <c:lblAlgn val="ctr"/>
        <c:lblOffset val="100"/>
        <c:noMultiLvlLbl val="0"/>
      </c:catAx>
      <c:valAx>
        <c:axId val="851608863"/>
        <c:scaling>
          <c:orientation val="minMax"/>
        </c:scaling>
        <c:delete val="1"/>
        <c:axPos val="l"/>
        <c:numFmt formatCode="_(&quot;$&quot;* #,##0_);_(&quot;$&quot;* \(#,##0\);_(&quot;$&quot;* &quot;-&quot;??_);_(@_)" sourceLinked="1"/>
        <c:majorTickMark val="none"/>
        <c:minorTickMark val="none"/>
        <c:tickLblPos val="nextTo"/>
        <c:crossAx val="851609695"/>
        <c:crosses val="autoZero"/>
        <c:crossBetween val="between"/>
      </c:valAx>
      <c:spPr>
        <a:noFill/>
        <a:ln>
          <a:noFill/>
        </a:ln>
        <a:effectLst/>
      </c:spPr>
    </c:plotArea>
    <c:plotVisOnly val="1"/>
    <c:dispBlanksAs val="gap"/>
    <c:showDLblsOverMax val="0"/>
  </c:chart>
  <c:spPr>
    <a:solidFill>
      <a:schemeClr val="accent2"/>
    </a:solidFill>
    <a:ln w="9525" cap="flat" cmpd="sng" algn="ctr">
      <a:solidFill>
        <a:schemeClr val="tx1">
          <a:lumMod val="15000"/>
          <a:lumOff val="85000"/>
        </a:schemeClr>
      </a:solidFill>
      <a:round/>
    </a:ln>
    <a:effectLst/>
  </c:spPr>
  <c:txPr>
    <a:bodyPr/>
    <a:lstStyle/>
    <a:p>
      <a:pPr>
        <a:defRPr>
          <a:solidFill>
            <a:schemeClr val="bg1"/>
          </a:solidFill>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ctr">
              <a:defRPr sz="1400" b="0" i="0" u="none" strike="noStrike" kern="1200" spc="0" baseline="0">
                <a:solidFill>
                  <a:schemeClr val="bg1"/>
                </a:solidFill>
                <a:latin typeface="+mn-lt"/>
                <a:ea typeface="+mn-ea"/>
                <a:cs typeface="+mn-cs"/>
              </a:defRPr>
            </a:pPr>
            <a:r>
              <a:rPr lang="en-US" b="0" i="0">
                <a:solidFill>
                  <a:schemeClr val="bg1"/>
                </a:solidFill>
                <a:latin typeface="Calibri" panose="020F0502020204030204" pitchFamily="34" charset="0"/>
                <a:cs typeface="Calibri" panose="020F0502020204030204" pitchFamily="34" charset="0"/>
              </a:rPr>
              <a:t>TGSC </a:t>
            </a:r>
            <a:r>
              <a:rPr lang="en-US" b="0" i="0" baseline="0">
                <a:solidFill>
                  <a:schemeClr val="bg1"/>
                </a:solidFill>
                <a:latin typeface="Calibri" panose="020F0502020204030204" pitchFamily="34" charset="0"/>
                <a:cs typeface="Calibri" panose="020F0502020204030204" pitchFamily="34" charset="0"/>
              </a:rPr>
              <a:t>($millions) </a:t>
            </a:r>
            <a:endParaRPr lang="en-US" b="0" i="0">
              <a:solidFill>
                <a:schemeClr val="bg1"/>
              </a:solidFill>
              <a:latin typeface="Calibri" panose="020F0502020204030204" pitchFamily="34" charset="0"/>
              <a:cs typeface="Calibri" panose="020F0502020204030204" pitchFamily="34" charset="0"/>
            </a:endParaRPr>
          </a:p>
        </c:rich>
      </c:tx>
      <c:layout>
        <c:manualLayout>
          <c:xMode val="edge"/>
          <c:yMode val="edge"/>
          <c:x val="0.26275140730667296"/>
          <c:y val="5.5464641106143887E-2"/>
        </c:manualLayout>
      </c:layout>
      <c:overlay val="0"/>
      <c:spPr>
        <a:solidFill>
          <a:schemeClr val="accent2"/>
        </a:solidFill>
        <a:ln>
          <a:noFill/>
        </a:ln>
        <a:effectLst/>
      </c:spPr>
      <c:txPr>
        <a:bodyPr rot="0" spcFirstLastPara="1" vertOverflow="ellipsis" vert="horz" wrap="square" anchor="ctr" anchorCtr="1"/>
        <a:lstStyle/>
        <a:p>
          <a:pPr algn="ctr">
            <a:defRPr sz="1400" b="0" i="0" u="none" strike="noStrike" kern="1200" spc="0" baseline="0">
              <a:solidFill>
                <a:schemeClr val="bg1"/>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TGSC!$B$3:$E$3</c:f>
              <c:strCache>
                <c:ptCount val="4"/>
                <c:pt idx="0">
                  <c:v>2020</c:v>
                </c:pt>
                <c:pt idx="1">
                  <c:v>2021</c:v>
                </c:pt>
                <c:pt idx="2">
                  <c:v>2022</c:v>
                </c:pt>
                <c:pt idx="3">
                  <c:v>2023 Request</c:v>
                </c:pt>
              </c:strCache>
            </c:strRef>
          </c:cat>
          <c:val>
            <c:numRef>
              <c:f>TGSC!$B$4:$E$4</c:f>
              <c:numCache>
                <c:formatCode>_("$"* #,##0_);_("$"* \(#,##0\);_("$"* "-"??_);_(@_)</c:formatCode>
                <c:ptCount val="4"/>
                <c:pt idx="0">
                  <c:v>83407</c:v>
                </c:pt>
                <c:pt idx="1">
                  <c:v>86884</c:v>
                </c:pt>
                <c:pt idx="2">
                  <c:v>89450</c:v>
                </c:pt>
                <c:pt idx="3">
                  <c:v>97453</c:v>
                </c:pt>
              </c:numCache>
            </c:numRef>
          </c:val>
          <c:extLst>
            <c:ext xmlns:c16="http://schemas.microsoft.com/office/drawing/2014/chart" uri="{C3380CC4-5D6E-409C-BE32-E72D297353CC}">
              <c16:uniqueId val="{00000000-B7A2-4274-AE26-9B9206C26A3D}"/>
            </c:ext>
          </c:extLst>
        </c:ser>
        <c:dLbls>
          <c:showLegendKey val="0"/>
          <c:showVal val="0"/>
          <c:showCatName val="0"/>
          <c:showSerName val="0"/>
          <c:showPercent val="0"/>
          <c:showBubbleSize val="0"/>
        </c:dLbls>
        <c:gapWidth val="219"/>
        <c:overlap val="-27"/>
        <c:axId val="1308560399"/>
        <c:axId val="1308567887"/>
      </c:barChart>
      <c:catAx>
        <c:axId val="1308560399"/>
        <c:scaling>
          <c:orientation val="minMax"/>
        </c:scaling>
        <c:delete val="0"/>
        <c:axPos val="b"/>
        <c:numFmt formatCode="General" sourceLinked="1"/>
        <c:majorTickMark val="none"/>
        <c:minorTickMark val="none"/>
        <c:tickLblPos val="nextTo"/>
        <c:spPr>
          <a:solidFill>
            <a:schemeClr val="accent2"/>
          </a:solid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en-US"/>
          </a:p>
        </c:txPr>
        <c:crossAx val="1308567887"/>
        <c:crosses val="autoZero"/>
        <c:auto val="1"/>
        <c:lblAlgn val="ctr"/>
        <c:lblOffset val="100"/>
        <c:noMultiLvlLbl val="0"/>
      </c:catAx>
      <c:valAx>
        <c:axId val="1308567887"/>
        <c:scaling>
          <c:orientation val="minMax"/>
        </c:scaling>
        <c:delete val="1"/>
        <c:axPos val="l"/>
        <c:numFmt formatCode="_(&quot;$&quot;* #,##0_);_(&quot;$&quot;* \(#,##0\);_(&quot;$&quot;* &quot;-&quot;??_);_(@_)" sourceLinked="1"/>
        <c:majorTickMark val="none"/>
        <c:minorTickMark val="none"/>
        <c:tickLblPos val="nextTo"/>
        <c:crossAx val="1308560399"/>
        <c:crosses val="autoZero"/>
        <c:crossBetween val="between"/>
      </c:valAx>
      <c:spPr>
        <a:solidFill>
          <a:schemeClr val="accent2"/>
        </a:solidFill>
        <a:ln>
          <a:noFill/>
        </a:ln>
        <a:effectLst/>
      </c:spPr>
    </c:plotArea>
    <c:plotVisOnly val="1"/>
    <c:dispBlanksAs val="gap"/>
    <c:showDLblsOverMax val="0"/>
  </c:chart>
  <c:spPr>
    <a:solidFill>
      <a:schemeClr val="accent2"/>
    </a:solidFill>
    <a:ln w="9525" cap="flat" cmpd="sng" algn="ctr">
      <a:solidFill>
        <a:schemeClr val="tx1">
          <a:lumMod val="15000"/>
          <a:lumOff val="85000"/>
        </a:schemeClr>
      </a:solidFill>
      <a:round/>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r>
              <a:rPr lang="en-US" b="0" i="0">
                <a:latin typeface="Calibri" panose="020F0502020204030204" pitchFamily="34" charset="0"/>
                <a:cs typeface="Calibri" panose="020F0502020204030204" pitchFamily="34" charset="0"/>
              </a:rPr>
              <a:t>American Rescue Plan $850.0m</a:t>
            </a:r>
          </a:p>
        </c:rich>
      </c:tx>
      <c:overlay val="0"/>
      <c:spPr>
        <a:noFill/>
        <a:ln>
          <a:noFill/>
        </a:ln>
        <a:effectLst/>
      </c:spPr>
      <c:txPr>
        <a:bodyPr rot="0" spcFirstLastPara="1" vertOverflow="ellipsis" vert="horz" wrap="square" anchor="ctr" anchorCtr="1"/>
        <a:lstStyle/>
        <a:p>
          <a:pPr>
            <a:defRPr sz="1800" b="1"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pieChart>
        <c:varyColors val="1"/>
        <c:ser>
          <c:idx val="0"/>
          <c:order val="0"/>
          <c:tx>
            <c:strRef>
              <c:f>'BIE Supplemental Funds '!$L$21</c:f>
              <c:strCache>
                <c:ptCount val="1"/>
                <c:pt idx="0">
                  <c:v>American Rescue Plan $850.0m</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490-4B2D-B27A-C111CAB2EFF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490-4B2D-B27A-C111CAB2EFF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490-4B2D-B27A-C111CAB2EFF6}"/>
              </c:ext>
            </c:extLst>
          </c:dPt>
          <c:dLbls>
            <c:dLbl>
              <c:idx val="0"/>
              <c:layout>
                <c:manualLayout>
                  <c:x val="2.3287673465662195E-2"/>
                  <c:y val="0"/>
                </c:manualLayout>
              </c:layout>
              <c:tx>
                <c:rich>
                  <a:bodyPr/>
                  <a:lstStyle/>
                  <a:p>
                    <a:fld id="{CECB974F-9B31-8546-9165-7146DFDE041D}" type="CATEGORYNAME">
                      <a:rPr lang="en-US" b="0" i="0">
                        <a:latin typeface="Calibri" panose="020F0502020204030204" pitchFamily="34" charset="0"/>
                        <a:cs typeface="Calibri" panose="020F0502020204030204" pitchFamily="34" charset="0"/>
                      </a:rPr>
                      <a:pPr/>
                      <a:t>[CATEGORY NAME]</a:t>
                    </a:fld>
                    <a:r>
                      <a:rPr lang="en-US" b="0" i="0" baseline="0">
                        <a:latin typeface="Calibri" panose="020F0502020204030204" pitchFamily="34" charset="0"/>
                        <a:cs typeface="Calibri" panose="020F0502020204030204" pitchFamily="34" charset="0"/>
                      </a:rPr>
                      <a:t> </a:t>
                    </a:r>
                    <a:fld id="{DFC140B6-0576-5D4B-BCDB-568868AA06BA}" type="VALUE">
                      <a:rPr lang="en-US" b="0" i="0" baseline="0">
                        <a:latin typeface="Calibri" panose="020F0502020204030204" pitchFamily="34" charset="0"/>
                        <a:cs typeface="Calibri" panose="020F0502020204030204" pitchFamily="34" charset="0"/>
                      </a:rPr>
                      <a:pPr/>
                      <a:t>[VALUE]</a:t>
                    </a:fld>
                    <a:r>
                      <a:rPr lang="en-US" b="0" i="0" baseline="0">
                        <a:latin typeface="Calibri" panose="020F0502020204030204" pitchFamily="34" charset="0"/>
                        <a:cs typeface="Calibri" panose="020F0502020204030204" pitchFamily="34" charset="0"/>
                      </a:rPr>
                      <a:t> </a:t>
                    </a:r>
                    <a:fld id="{4B0DB5D4-642B-BC4C-AF53-1332B1A688A9}" type="PERCENTAGE">
                      <a:rPr lang="en-US" b="0" i="0" baseline="0">
                        <a:latin typeface="Calibri" panose="020F0502020204030204" pitchFamily="34" charset="0"/>
                        <a:cs typeface="Calibri" panose="020F0502020204030204" pitchFamily="34" charset="0"/>
                      </a:rPr>
                      <a:pPr/>
                      <a:t>[PERCENTAGE]</a:t>
                    </a:fld>
                    <a:endParaRPr lang="en-US" b="0" i="0" baseline="0">
                      <a:latin typeface="Calibri" panose="020F0502020204030204" pitchFamily="34" charset="0"/>
                      <a:cs typeface="Calibri" panose="020F0502020204030204" pitchFamily="34" charset="0"/>
                    </a:endParaRPr>
                  </a:p>
                </c:rich>
              </c:tx>
              <c:dLblPos val="bestFit"/>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3490-4B2D-B27A-C111CAB2EFF6}"/>
                </c:ext>
              </c:extLst>
            </c:dLbl>
            <c:dLbl>
              <c:idx val="1"/>
              <c:layout>
                <c:manualLayout>
                  <c:x val="-2.5875192739624898E-3"/>
                  <c:y val="7.5031512813382106E-2"/>
                </c:manualLayout>
              </c:layout>
              <c:tx>
                <c:rich>
                  <a:bodyPr/>
                  <a:lstStyle/>
                  <a:p>
                    <a:fld id="{C6B48ACD-833A-D545-AE31-8CC6CAEED886}" type="CATEGORYNAME">
                      <a:rPr lang="en-US" b="0" i="0">
                        <a:latin typeface="Calibri" panose="020F0502020204030204" pitchFamily="34" charset="0"/>
                        <a:cs typeface="Calibri" panose="020F0502020204030204" pitchFamily="34" charset="0"/>
                      </a:rPr>
                      <a:pPr/>
                      <a:t>[CATEGORY NAME]</a:t>
                    </a:fld>
                    <a:r>
                      <a:rPr lang="en-US" b="0" i="0" baseline="0">
                        <a:latin typeface="Calibri" panose="020F0502020204030204" pitchFamily="34" charset="0"/>
                        <a:cs typeface="Calibri" panose="020F0502020204030204" pitchFamily="34" charset="0"/>
                      </a:rPr>
                      <a:t> </a:t>
                    </a:r>
                    <a:fld id="{42EB6293-DF42-C640-AA3A-44B5367F127F}" type="VALUE">
                      <a:rPr lang="en-US" b="0" i="0" baseline="0">
                        <a:latin typeface="Calibri" panose="020F0502020204030204" pitchFamily="34" charset="0"/>
                        <a:cs typeface="Calibri" panose="020F0502020204030204" pitchFamily="34" charset="0"/>
                      </a:rPr>
                      <a:pPr/>
                      <a:t>[VALUE]</a:t>
                    </a:fld>
                    <a:r>
                      <a:rPr lang="en-US" b="0" i="0" baseline="0">
                        <a:latin typeface="Calibri" panose="020F0502020204030204" pitchFamily="34" charset="0"/>
                        <a:cs typeface="Calibri" panose="020F0502020204030204" pitchFamily="34" charset="0"/>
                      </a:rPr>
                      <a:t> </a:t>
                    </a:r>
                    <a:fld id="{2BBC3505-A1EC-1446-9F2F-BB87C6DF494D}" type="PERCENTAGE">
                      <a:rPr lang="en-US" b="0" i="0" baseline="0">
                        <a:latin typeface="Calibri" panose="020F0502020204030204" pitchFamily="34" charset="0"/>
                        <a:cs typeface="Calibri" panose="020F0502020204030204" pitchFamily="34" charset="0"/>
                      </a:rPr>
                      <a:pPr/>
                      <a:t>[PERCENTAGE]</a:t>
                    </a:fld>
                    <a:endParaRPr lang="en-US" b="0" i="0" baseline="0">
                      <a:latin typeface="Calibri" panose="020F0502020204030204" pitchFamily="34" charset="0"/>
                      <a:cs typeface="Calibri" panose="020F0502020204030204" pitchFamily="34" charset="0"/>
                    </a:endParaRPr>
                  </a:p>
                </c:rich>
              </c:tx>
              <c:dLblPos val="bestFit"/>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3-3490-4B2D-B27A-C111CAB2EFF6}"/>
                </c:ext>
              </c:extLst>
            </c:dLbl>
            <c:dLbl>
              <c:idx val="2"/>
              <c:layout>
                <c:manualLayout>
                  <c:x val="-7.6499489278440552E-2"/>
                  <c:y val="0.11168732435991828"/>
                </c:manualLayout>
              </c:layout>
              <c:tx>
                <c:rich>
                  <a:bodyPr/>
                  <a:lstStyle/>
                  <a:p>
                    <a:fld id="{C076286F-E08A-4F45-BA49-286E3F8782D0}" type="CATEGORYNAME">
                      <a:rPr lang="en-US" b="0" i="0">
                        <a:latin typeface="Calibri" panose="020F0502020204030204" pitchFamily="34" charset="0"/>
                        <a:cs typeface="Calibri" panose="020F0502020204030204" pitchFamily="34" charset="0"/>
                      </a:rPr>
                      <a:pPr/>
                      <a:t>[CATEGORY NAME]</a:t>
                    </a:fld>
                    <a:r>
                      <a:rPr lang="en-US" b="0" i="0" baseline="0">
                        <a:latin typeface="Calibri" panose="020F0502020204030204" pitchFamily="34" charset="0"/>
                        <a:cs typeface="Calibri" panose="020F0502020204030204" pitchFamily="34" charset="0"/>
                      </a:rPr>
                      <a:t> </a:t>
                    </a:r>
                    <a:fld id="{4A571F85-BBC0-F942-A11D-53BBF62A40DE}" type="VALUE">
                      <a:rPr lang="en-US" b="0" i="0" baseline="0">
                        <a:latin typeface="Calibri" panose="020F0502020204030204" pitchFamily="34" charset="0"/>
                        <a:cs typeface="Calibri" panose="020F0502020204030204" pitchFamily="34" charset="0"/>
                      </a:rPr>
                      <a:pPr/>
                      <a:t>[VALUE]</a:t>
                    </a:fld>
                    <a:r>
                      <a:rPr lang="en-US" b="0" i="0" baseline="0">
                        <a:latin typeface="Calibri" panose="020F0502020204030204" pitchFamily="34" charset="0"/>
                        <a:cs typeface="Calibri" panose="020F0502020204030204" pitchFamily="34" charset="0"/>
                      </a:rPr>
                      <a:t> </a:t>
                    </a:r>
                    <a:fld id="{75AD259B-7FAB-4C41-8027-D207041A624E}" type="PERCENTAGE">
                      <a:rPr lang="en-US" b="0" i="0" baseline="0">
                        <a:latin typeface="Calibri" panose="020F0502020204030204" pitchFamily="34" charset="0"/>
                        <a:cs typeface="Calibri" panose="020F0502020204030204" pitchFamily="34" charset="0"/>
                      </a:rPr>
                      <a:pPr/>
                      <a:t>[PERCENTAGE]</a:t>
                    </a:fld>
                    <a:endParaRPr lang="en-US" b="0" i="0" baseline="0">
                      <a:latin typeface="Calibri" panose="020F0502020204030204" pitchFamily="34" charset="0"/>
                      <a:cs typeface="Calibri" panose="020F0502020204030204" pitchFamily="34" charset="0"/>
                    </a:endParaRPr>
                  </a:p>
                </c:rich>
              </c:tx>
              <c:dLblPos val="bestFit"/>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5-3490-4B2D-B27A-C111CAB2EFF6}"/>
                </c:ext>
              </c:extLst>
            </c:dLbl>
            <c:spPr>
              <a:noFill/>
              <a:ln>
                <a:noFill/>
              </a:ln>
              <a:effectLst/>
            </c:spPr>
            <c:txPr>
              <a:bodyPr rot="0" spcFirstLastPara="1" vertOverflow="ellipsis" vert="horz" wrap="square" anchor="ctr" anchorCtr="1"/>
              <a:lstStyle/>
              <a:p>
                <a:pPr>
                  <a:defRPr sz="1400" b="1"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n-US"/>
              </a:p>
            </c:txPr>
            <c:dLblPos val="outEnd"/>
            <c:showLegendKey val="0"/>
            <c:showVal val="1"/>
            <c:showCatName val="1"/>
            <c:showSerName val="0"/>
            <c:showPercent val="1"/>
            <c:showBubbleSize val="0"/>
            <c:separator> </c:separator>
            <c:showLeaderLines val="0"/>
            <c:extLst>
              <c:ext xmlns:c15="http://schemas.microsoft.com/office/drawing/2012/chart" uri="{CE6537A1-D6FC-4f65-9D91-7224C49458BB}"/>
            </c:extLst>
          </c:dLbls>
          <c:cat>
            <c:strRef>
              <c:f>'BIE Supplemental Funds '!$M$20:$O$20</c:f>
              <c:strCache>
                <c:ptCount val="3"/>
                <c:pt idx="0">
                  <c:v>K-12 Schools </c:v>
                </c:pt>
                <c:pt idx="1">
                  <c:v>TCUs </c:v>
                </c:pt>
                <c:pt idx="2">
                  <c:v>Other </c:v>
                </c:pt>
              </c:strCache>
            </c:strRef>
          </c:cat>
          <c:val>
            <c:numRef>
              <c:f>'BIE Supplemental Funds '!$M$21:$O$21</c:f>
              <c:numCache>
                <c:formatCode>_("$"* #,##0_);_("$"* \(#,##0\);_("$"* "-"??_);_(@_)</c:formatCode>
                <c:ptCount val="3"/>
                <c:pt idx="0">
                  <c:v>535500000</c:v>
                </c:pt>
                <c:pt idx="1">
                  <c:v>229500000</c:v>
                </c:pt>
                <c:pt idx="2">
                  <c:v>85000000</c:v>
                </c:pt>
              </c:numCache>
            </c:numRef>
          </c:val>
          <c:extLst>
            <c:ext xmlns:c16="http://schemas.microsoft.com/office/drawing/2014/chart" uri="{C3380CC4-5D6E-409C-BE32-E72D297353CC}">
              <c16:uniqueId val="{00000006-3490-4B2D-B27A-C111CAB2EFF6}"/>
            </c:ext>
          </c:extLst>
        </c:ser>
        <c:dLbls>
          <c:dLblPos val="outEnd"/>
          <c:showLegendKey val="0"/>
          <c:showVal val="1"/>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8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solidFill>
      <a:sysClr val="window" lastClr="FFFFFF"/>
    </a:solidFill>
    <a:ln w="28575">
      <a:solidFill>
        <a:srgbClr val="E66F0E"/>
      </a:solidFill>
    </a:ln>
    <a:effectLst/>
  </c:spPr>
  <c:txPr>
    <a:bodyPr/>
    <a:lstStyle/>
    <a:p>
      <a:pPr>
        <a:defRPr sz="1050">
          <a:latin typeface="Times New Roman" panose="02020603050405020304" pitchFamily="18" charset="0"/>
          <a:cs typeface="Times New Roman" panose="02020603050405020304" pitchFamily="18" charset="0"/>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r>
              <a:rPr lang="en-US" b="0" i="0">
                <a:latin typeface="Calibri" panose="020F0502020204030204" pitchFamily="34" charset="0"/>
                <a:cs typeface="Calibri" panose="020F0502020204030204" pitchFamily="34" charset="0"/>
              </a:rPr>
              <a:t>ESF-2 Funds $409.4m</a:t>
            </a:r>
          </a:p>
        </c:rich>
      </c:tx>
      <c:overlay val="0"/>
      <c:spPr>
        <a:noFill/>
        <a:ln>
          <a:noFill/>
        </a:ln>
        <a:effectLst/>
      </c:spPr>
      <c:txPr>
        <a:bodyPr rot="0" spcFirstLastPara="1" vertOverflow="ellipsis" vert="horz" wrap="square" anchor="ctr" anchorCtr="1"/>
        <a:lstStyle/>
        <a:p>
          <a:pPr>
            <a:defRPr sz="1800" b="1"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pieChart>
        <c:varyColors val="1"/>
        <c:ser>
          <c:idx val="0"/>
          <c:order val="0"/>
          <c:tx>
            <c:strRef>
              <c:f>'BIE Supplemental Funds '!$L$18</c:f>
              <c:strCache>
                <c:ptCount val="1"/>
                <c:pt idx="0">
                  <c:v>ESF-2 Funds $409.4m</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605-4BBA-B72C-A16E65BCD57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605-4BBA-B72C-A16E65BCD57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605-4BBA-B72C-A16E65BCD574}"/>
              </c:ext>
            </c:extLst>
          </c:dPt>
          <c:dLbls>
            <c:dLbl>
              <c:idx val="0"/>
              <c:layout>
                <c:manualLayout>
                  <c:x val="2.5699470295759919E-2"/>
                  <c:y val="-1.773515455416045E-2"/>
                </c:manualLayout>
              </c:layout>
              <c:tx>
                <c:rich>
                  <a:bodyPr/>
                  <a:lstStyle/>
                  <a:p>
                    <a:fld id="{2599B2E1-D5D7-7640-AD71-05CBF4FB988C}" type="CATEGORYNAME">
                      <a:rPr lang="en-US" b="0" i="0">
                        <a:latin typeface="Calibri" panose="020F0502020204030204" pitchFamily="34" charset="0"/>
                        <a:cs typeface="Calibri" panose="020F0502020204030204" pitchFamily="34" charset="0"/>
                      </a:rPr>
                      <a:pPr/>
                      <a:t>[CATEGORY NAME]</a:t>
                    </a:fld>
                    <a:r>
                      <a:rPr lang="en-US" b="0" i="0" baseline="0">
                        <a:latin typeface="Calibri" panose="020F0502020204030204" pitchFamily="34" charset="0"/>
                        <a:cs typeface="Calibri" panose="020F0502020204030204" pitchFamily="34" charset="0"/>
                      </a:rPr>
                      <a:t> </a:t>
                    </a:r>
                    <a:fld id="{9CFC6BCB-09C9-FF46-9CB9-530FFF7F6011}" type="VALUE">
                      <a:rPr lang="en-US" b="0" i="0" baseline="0">
                        <a:latin typeface="Calibri" panose="020F0502020204030204" pitchFamily="34" charset="0"/>
                        <a:cs typeface="Calibri" panose="020F0502020204030204" pitchFamily="34" charset="0"/>
                      </a:rPr>
                      <a:pPr/>
                      <a:t>[VALUE]</a:t>
                    </a:fld>
                    <a:r>
                      <a:rPr lang="en-US" b="0" i="0" baseline="0">
                        <a:latin typeface="Calibri" panose="020F0502020204030204" pitchFamily="34" charset="0"/>
                        <a:cs typeface="Calibri" panose="020F0502020204030204" pitchFamily="34" charset="0"/>
                      </a:rPr>
                      <a:t> </a:t>
                    </a:r>
                    <a:fld id="{C5B59A09-B3B6-AB45-82DD-346AE46122E6}" type="PERCENTAGE">
                      <a:rPr lang="en-US" b="0" i="0" baseline="0">
                        <a:latin typeface="Calibri" panose="020F0502020204030204" pitchFamily="34" charset="0"/>
                        <a:cs typeface="Calibri" panose="020F0502020204030204" pitchFamily="34" charset="0"/>
                      </a:rPr>
                      <a:pPr/>
                      <a:t>[PERCENTAGE]</a:t>
                    </a:fld>
                    <a:endParaRPr lang="en-US" b="0" i="0" baseline="0">
                      <a:latin typeface="Calibri" panose="020F0502020204030204" pitchFamily="34" charset="0"/>
                      <a:cs typeface="Calibri" panose="020F0502020204030204" pitchFamily="34" charset="0"/>
                    </a:endParaRPr>
                  </a:p>
                </c:rich>
              </c:tx>
              <c:dLblPos val="bestFit"/>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2605-4BBA-B72C-A16E65BCD574}"/>
                </c:ext>
              </c:extLst>
            </c:dLbl>
            <c:dLbl>
              <c:idx val="1"/>
              <c:layout>
                <c:manualLayout>
                  <c:x val="2.070820726009218E-2"/>
                  <c:y val="5.4646390521804561E-2"/>
                </c:manualLayout>
              </c:layout>
              <c:tx>
                <c:rich>
                  <a:bodyPr/>
                  <a:lstStyle/>
                  <a:p>
                    <a:fld id="{AC55D50F-3DC3-2449-8027-0F23E1E8EDC5}" type="CATEGORYNAME">
                      <a:rPr lang="en-US" b="0" i="0">
                        <a:latin typeface="Calibri" panose="020F0502020204030204" pitchFamily="34" charset="0"/>
                        <a:cs typeface="Calibri" panose="020F0502020204030204" pitchFamily="34" charset="0"/>
                      </a:rPr>
                      <a:pPr/>
                      <a:t>[CATEGORY NAME]</a:t>
                    </a:fld>
                    <a:r>
                      <a:rPr lang="en-US" b="0" i="0" baseline="0">
                        <a:latin typeface="Calibri" panose="020F0502020204030204" pitchFamily="34" charset="0"/>
                        <a:cs typeface="Calibri" panose="020F0502020204030204" pitchFamily="34" charset="0"/>
                      </a:rPr>
                      <a:t> </a:t>
                    </a:r>
                    <a:fld id="{E132D163-7D22-D44D-B1AB-F6053EC0CD10}" type="VALUE">
                      <a:rPr lang="en-US" b="0" i="0" baseline="0">
                        <a:latin typeface="Calibri" panose="020F0502020204030204" pitchFamily="34" charset="0"/>
                        <a:cs typeface="Calibri" panose="020F0502020204030204" pitchFamily="34" charset="0"/>
                      </a:rPr>
                      <a:pPr/>
                      <a:t>[VALUE]</a:t>
                    </a:fld>
                    <a:r>
                      <a:rPr lang="en-US" b="0" i="0" baseline="0">
                        <a:latin typeface="Calibri" panose="020F0502020204030204" pitchFamily="34" charset="0"/>
                        <a:cs typeface="Calibri" panose="020F0502020204030204" pitchFamily="34" charset="0"/>
                      </a:rPr>
                      <a:t> </a:t>
                    </a:r>
                    <a:fld id="{65BF00E4-1F14-0841-B144-223A884A35F7}" type="PERCENTAGE">
                      <a:rPr lang="en-US" b="0" i="0" baseline="0">
                        <a:latin typeface="Calibri" panose="020F0502020204030204" pitchFamily="34" charset="0"/>
                        <a:cs typeface="Calibri" panose="020F0502020204030204" pitchFamily="34" charset="0"/>
                      </a:rPr>
                      <a:pPr/>
                      <a:t>[PERCENTAGE]</a:t>
                    </a:fld>
                    <a:endParaRPr lang="en-US" b="0" i="0" baseline="0">
                      <a:latin typeface="Calibri" panose="020F0502020204030204" pitchFamily="34" charset="0"/>
                      <a:cs typeface="Calibri" panose="020F0502020204030204" pitchFamily="34" charset="0"/>
                    </a:endParaRPr>
                  </a:p>
                </c:rich>
              </c:tx>
              <c:dLblPos val="bestFit"/>
              <c:showLegendKey val="0"/>
              <c:showVal val="1"/>
              <c:showCatName val="1"/>
              <c:showSerName val="0"/>
              <c:showPercent val="1"/>
              <c:showBubbleSize val="0"/>
              <c:separator> </c:separator>
              <c:extLst>
                <c:ext xmlns:c15="http://schemas.microsoft.com/office/drawing/2012/chart" uri="{CE6537A1-D6FC-4f65-9D91-7224C49458BB}">
                  <c15:layout>
                    <c:manualLayout>
                      <c:w val="0.22657215002218531"/>
                      <c:h val="0.20929647587409247"/>
                    </c:manualLayout>
                  </c15:layout>
                  <c15:dlblFieldTable/>
                  <c15:showDataLabelsRange val="0"/>
                </c:ext>
                <c:ext xmlns:c16="http://schemas.microsoft.com/office/drawing/2014/chart" uri="{C3380CC4-5D6E-409C-BE32-E72D297353CC}">
                  <c16:uniqueId val="{00000003-2605-4BBA-B72C-A16E65BCD574}"/>
                </c:ext>
              </c:extLst>
            </c:dLbl>
            <c:dLbl>
              <c:idx val="2"/>
              <c:layout>
                <c:manualLayout>
                  <c:x val="-0.15018620121701723"/>
                  <c:y val="0.10982065671503702"/>
                </c:manualLayout>
              </c:layout>
              <c:tx>
                <c:rich>
                  <a:bodyPr/>
                  <a:lstStyle/>
                  <a:p>
                    <a:fld id="{9254562E-2796-EB43-9004-22ED20FF968A}" type="CATEGORYNAME">
                      <a:rPr lang="en-US" b="0" i="0">
                        <a:latin typeface="Calibri" panose="020F0502020204030204" pitchFamily="34" charset="0"/>
                        <a:cs typeface="Calibri" panose="020F0502020204030204" pitchFamily="34" charset="0"/>
                      </a:rPr>
                      <a:pPr/>
                      <a:t>[CATEGORY NAME]</a:t>
                    </a:fld>
                    <a:r>
                      <a:rPr lang="en-US" b="0" i="0" baseline="0">
                        <a:latin typeface="Calibri" panose="020F0502020204030204" pitchFamily="34" charset="0"/>
                        <a:cs typeface="Calibri" panose="020F0502020204030204" pitchFamily="34" charset="0"/>
                      </a:rPr>
                      <a:t> </a:t>
                    </a:r>
                    <a:fld id="{7535F872-9F3F-014C-B152-8FFF9EA79EA5}" type="VALUE">
                      <a:rPr lang="en-US" b="0" i="0" baseline="0">
                        <a:latin typeface="Calibri" panose="020F0502020204030204" pitchFamily="34" charset="0"/>
                        <a:cs typeface="Calibri" panose="020F0502020204030204" pitchFamily="34" charset="0"/>
                      </a:rPr>
                      <a:pPr/>
                      <a:t>[VALUE]</a:t>
                    </a:fld>
                    <a:r>
                      <a:rPr lang="en-US" b="0" i="0" baseline="0">
                        <a:latin typeface="Calibri" panose="020F0502020204030204" pitchFamily="34" charset="0"/>
                        <a:cs typeface="Calibri" panose="020F0502020204030204" pitchFamily="34" charset="0"/>
                      </a:rPr>
                      <a:t> </a:t>
                    </a:r>
                    <a:fld id="{053DB7CC-2453-D14E-8178-A4C21690A240}" type="PERCENTAGE">
                      <a:rPr lang="en-US" b="0" i="0" baseline="0">
                        <a:latin typeface="Calibri" panose="020F0502020204030204" pitchFamily="34" charset="0"/>
                        <a:cs typeface="Calibri" panose="020F0502020204030204" pitchFamily="34" charset="0"/>
                      </a:rPr>
                      <a:pPr/>
                      <a:t>[PERCENTAGE]</a:t>
                    </a:fld>
                    <a:endParaRPr lang="en-US" b="0" i="0" baseline="0">
                      <a:latin typeface="Calibri" panose="020F0502020204030204" pitchFamily="34" charset="0"/>
                      <a:cs typeface="Calibri" panose="020F0502020204030204" pitchFamily="34" charset="0"/>
                    </a:endParaRPr>
                  </a:p>
                </c:rich>
              </c:tx>
              <c:dLblPos val="bestFit"/>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5-2605-4BBA-B72C-A16E65BCD574}"/>
                </c:ext>
              </c:extLst>
            </c:dLbl>
            <c:spPr>
              <a:noFill/>
              <a:ln>
                <a:noFill/>
              </a:ln>
              <a:effectLst/>
            </c:spPr>
            <c:txPr>
              <a:bodyPr rot="0" spcFirstLastPara="1" vertOverflow="ellipsis" vert="horz" wrap="square" anchor="ctr" anchorCtr="1"/>
              <a:lstStyle/>
              <a:p>
                <a:pPr>
                  <a:defRPr sz="14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dLblPos val="outEnd"/>
            <c:showLegendKey val="0"/>
            <c:showVal val="1"/>
            <c:showCatName val="1"/>
            <c:showSerName val="0"/>
            <c:showPercent val="1"/>
            <c:showBubbleSize val="0"/>
            <c:separator> </c:separator>
            <c:showLeaderLines val="0"/>
            <c:extLst>
              <c:ext xmlns:c15="http://schemas.microsoft.com/office/drawing/2012/chart" uri="{CE6537A1-D6FC-4f65-9D91-7224C49458BB}"/>
            </c:extLst>
          </c:dLbls>
          <c:cat>
            <c:strRef>
              <c:f>'BIE Supplemental Funds '!$M$17:$O$17</c:f>
              <c:strCache>
                <c:ptCount val="3"/>
                <c:pt idx="0">
                  <c:v>K-12 Schools </c:v>
                </c:pt>
                <c:pt idx="1">
                  <c:v>TCUs </c:v>
                </c:pt>
                <c:pt idx="2">
                  <c:v>Other </c:v>
                </c:pt>
              </c:strCache>
            </c:strRef>
          </c:cat>
          <c:val>
            <c:numRef>
              <c:f>'BIE Supplemental Funds '!$M$18:$O$18</c:f>
              <c:numCache>
                <c:formatCode>_("$"* #,##0_);_("$"* \(#,##0\);_("$"* "-"??_);_(@_)</c:formatCode>
                <c:ptCount val="3"/>
                <c:pt idx="0">
                  <c:v>221076000</c:v>
                </c:pt>
                <c:pt idx="1">
                  <c:v>147384000</c:v>
                </c:pt>
                <c:pt idx="2">
                  <c:v>40940000</c:v>
                </c:pt>
              </c:numCache>
            </c:numRef>
          </c:val>
          <c:extLst>
            <c:ext xmlns:c16="http://schemas.microsoft.com/office/drawing/2014/chart" uri="{C3380CC4-5D6E-409C-BE32-E72D297353CC}">
              <c16:uniqueId val="{00000006-2605-4BBA-B72C-A16E65BCD574}"/>
            </c:ext>
          </c:extLst>
        </c:ser>
        <c:dLbls>
          <c:dLblPos val="outEnd"/>
          <c:showLegendKey val="0"/>
          <c:showVal val="1"/>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8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noFill/>
    <a:ln w="28575">
      <a:solidFill>
        <a:srgbClr val="E66F0E"/>
      </a:solidFill>
    </a:ln>
    <a:effectLst/>
  </c:spPr>
  <c:txPr>
    <a:bodyPr/>
    <a:lstStyle/>
    <a:p>
      <a:pPr>
        <a:defRPr sz="1050">
          <a:latin typeface="Times New Roman" panose="02020603050405020304" pitchFamily="18" charset="0"/>
          <a:cs typeface="Times New Roman" panose="02020603050405020304" pitchFamily="18" charset="0"/>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6815B4E-5205-49EB-8B75-271F56249065}"/>
              </a:ext>
            </a:extLst>
          </p:cNvPr>
          <p:cNvSpPr>
            <a:spLocks noGrp="1"/>
          </p:cNvSpPr>
          <p:nvPr>
            <p:ph type="hdr" sz="quarter"/>
          </p:nvPr>
        </p:nvSpPr>
        <p:spPr>
          <a:xfrm>
            <a:off x="0" y="0"/>
            <a:ext cx="4160838" cy="366713"/>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F2EBE0A-EE59-4290-8567-4DFAF063990D}"/>
              </a:ext>
            </a:extLst>
          </p:cNvPr>
          <p:cNvSpPr>
            <a:spLocks noGrp="1"/>
          </p:cNvSpPr>
          <p:nvPr>
            <p:ph type="dt" sz="quarter" idx="1"/>
          </p:nvPr>
        </p:nvSpPr>
        <p:spPr>
          <a:xfrm>
            <a:off x="5438775" y="0"/>
            <a:ext cx="4160838" cy="366713"/>
          </a:xfrm>
          <a:prstGeom prst="rect">
            <a:avLst/>
          </a:prstGeom>
        </p:spPr>
        <p:txBody>
          <a:bodyPr vert="horz" lIns="91440" tIns="45720" rIns="91440" bIns="45720" rtlCol="0"/>
          <a:lstStyle>
            <a:lvl1pPr algn="r">
              <a:defRPr sz="1200"/>
            </a:lvl1pPr>
          </a:lstStyle>
          <a:p>
            <a:fld id="{8F5C6893-B6C9-4136-B147-FFFCF211FFE0}" type="datetimeFigureOut">
              <a:rPr lang="en-US" smtClean="0"/>
              <a:t>6/6/2022</a:t>
            </a:fld>
            <a:endParaRPr lang="en-US"/>
          </a:p>
        </p:txBody>
      </p:sp>
      <p:sp>
        <p:nvSpPr>
          <p:cNvPr id="4" name="Footer Placeholder 3">
            <a:extLst>
              <a:ext uri="{FF2B5EF4-FFF2-40B4-BE49-F238E27FC236}">
                <a16:creationId xmlns:a16="http://schemas.microsoft.com/office/drawing/2014/main" id="{55131CA9-AE72-481B-92E2-CD9326C51367}"/>
              </a:ext>
            </a:extLst>
          </p:cNvPr>
          <p:cNvSpPr>
            <a:spLocks noGrp="1"/>
          </p:cNvSpPr>
          <p:nvPr>
            <p:ph type="ftr" sz="quarter" idx="2"/>
          </p:nvPr>
        </p:nvSpPr>
        <p:spPr>
          <a:xfrm>
            <a:off x="0" y="6948488"/>
            <a:ext cx="4160838" cy="3667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A375041-FBB2-45BD-B7E8-D52C2A73B6CF}"/>
              </a:ext>
            </a:extLst>
          </p:cNvPr>
          <p:cNvSpPr>
            <a:spLocks noGrp="1"/>
          </p:cNvSpPr>
          <p:nvPr>
            <p:ph type="sldNum" sz="quarter" idx="3"/>
          </p:nvPr>
        </p:nvSpPr>
        <p:spPr>
          <a:xfrm>
            <a:off x="5438775" y="6948488"/>
            <a:ext cx="4160838" cy="366712"/>
          </a:xfrm>
          <a:prstGeom prst="rect">
            <a:avLst/>
          </a:prstGeom>
        </p:spPr>
        <p:txBody>
          <a:bodyPr vert="horz" lIns="91440" tIns="45720" rIns="91440" bIns="45720" rtlCol="0" anchor="b"/>
          <a:lstStyle>
            <a:lvl1pPr algn="r">
              <a:defRPr sz="1200"/>
            </a:lvl1pPr>
          </a:lstStyle>
          <a:p>
            <a:fld id="{A840BB21-4A77-47E7-8D30-D9800C7CE0F7}" type="slidenum">
              <a:rPr lang="en-US" smtClean="0"/>
              <a:t>‹#›</a:t>
            </a:fld>
            <a:endParaRPr lang="en-US"/>
          </a:p>
        </p:txBody>
      </p:sp>
    </p:spTree>
    <p:extLst>
      <p:ext uri="{BB962C8B-B14F-4D97-AF65-F5344CB8AC3E}">
        <p14:creationId xmlns:p14="http://schemas.microsoft.com/office/powerpoint/2010/main" val="3480345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60838" cy="3667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438775" y="0"/>
            <a:ext cx="4160838" cy="366713"/>
          </a:xfrm>
          <a:prstGeom prst="rect">
            <a:avLst/>
          </a:prstGeom>
        </p:spPr>
        <p:txBody>
          <a:bodyPr vert="horz" lIns="91440" tIns="45720" rIns="91440" bIns="45720" rtlCol="0"/>
          <a:lstStyle>
            <a:lvl1pPr algn="r">
              <a:defRPr sz="1200"/>
            </a:lvl1pPr>
          </a:lstStyle>
          <a:p>
            <a:fld id="{CF6FCF13-A835-43BC-A983-83A9E32B2593}" type="datetimeFigureOut">
              <a:rPr lang="en-US" smtClean="0"/>
              <a:t>6/6/2022</a:t>
            </a:fld>
            <a:endParaRPr lang="en-US"/>
          </a:p>
        </p:txBody>
      </p:sp>
      <p:sp>
        <p:nvSpPr>
          <p:cNvPr id="4" name="Slide Image Placeholder 3"/>
          <p:cNvSpPr>
            <a:spLocks noGrp="1" noRot="1" noChangeAspect="1"/>
          </p:cNvSpPr>
          <p:nvPr>
            <p:ph type="sldImg" idx="2"/>
          </p:nvPr>
        </p:nvSpPr>
        <p:spPr>
          <a:xfrm>
            <a:off x="2606675" y="914400"/>
            <a:ext cx="4387850" cy="246856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60438" y="3521075"/>
            <a:ext cx="7680325" cy="28797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948488"/>
            <a:ext cx="4160838" cy="36671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438775" y="6948488"/>
            <a:ext cx="4160838" cy="366712"/>
          </a:xfrm>
          <a:prstGeom prst="rect">
            <a:avLst/>
          </a:prstGeom>
        </p:spPr>
        <p:txBody>
          <a:bodyPr vert="horz" lIns="91440" tIns="45720" rIns="91440" bIns="45720" rtlCol="0" anchor="b"/>
          <a:lstStyle>
            <a:lvl1pPr algn="r">
              <a:defRPr sz="1200"/>
            </a:lvl1pPr>
          </a:lstStyle>
          <a:p>
            <a:fld id="{4A38496C-7D25-4B57-92A7-61F8679F1BCF}" type="slidenum">
              <a:rPr lang="en-US" smtClean="0"/>
              <a:t>‹#›</a:t>
            </a:fld>
            <a:endParaRPr lang="en-US"/>
          </a:p>
        </p:txBody>
      </p:sp>
    </p:spTree>
    <p:extLst>
      <p:ext uri="{BB962C8B-B14F-4D97-AF65-F5344CB8AC3E}">
        <p14:creationId xmlns:p14="http://schemas.microsoft.com/office/powerpoint/2010/main" val="19976076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38496C-7D25-4B57-92A7-61F8679F1BCF}" type="slidenum">
              <a:rPr lang="en-US" smtClean="0"/>
              <a:t>1</a:t>
            </a:fld>
            <a:endParaRPr lang="en-US"/>
          </a:p>
        </p:txBody>
      </p:sp>
    </p:spTree>
    <p:extLst>
      <p:ext uri="{BB962C8B-B14F-4D97-AF65-F5344CB8AC3E}">
        <p14:creationId xmlns:p14="http://schemas.microsoft.com/office/powerpoint/2010/main" val="20745215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38496C-7D25-4B57-92A7-61F8679F1BCF}" type="slidenum">
              <a:rPr lang="en-US" smtClean="0"/>
              <a:t>2</a:t>
            </a:fld>
            <a:endParaRPr lang="en-US"/>
          </a:p>
        </p:txBody>
      </p:sp>
    </p:spTree>
    <p:extLst>
      <p:ext uri="{BB962C8B-B14F-4D97-AF65-F5344CB8AC3E}">
        <p14:creationId xmlns:p14="http://schemas.microsoft.com/office/powerpoint/2010/main" val="12565030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38496C-7D25-4B57-92A7-61F8679F1BCF}" type="slidenum">
              <a:rPr lang="en-US" smtClean="0"/>
              <a:t>3</a:t>
            </a:fld>
            <a:endParaRPr lang="en-US"/>
          </a:p>
        </p:txBody>
      </p:sp>
    </p:spTree>
    <p:extLst>
      <p:ext uri="{BB962C8B-B14F-4D97-AF65-F5344CB8AC3E}">
        <p14:creationId xmlns:p14="http://schemas.microsoft.com/office/powerpoint/2010/main" val="4020202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p32:notes"/>
          <p:cNvSpPr txBox="1">
            <a:spLocks noGrp="1"/>
          </p:cNvSpPr>
          <p:nvPr>
            <p:ph type="body" idx="1"/>
          </p:nvPr>
        </p:nvSpPr>
        <p:spPr>
          <a:xfrm>
            <a:off x="960438" y="3521075"/>
            <a:ext cx="7680325" cy="28797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1" name="Google Shape;661;p32: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Master" Target="../slideMasters/slideMaster1.xml"/><Relationship Id="rId6" Type="http://schemas.openxmlformats.org/officeDocument/2006/relationships/image" Target="../media/image29.png"/><Relationship Id="rId11" Type="http://schemas.openxmlformats.org/officeDocument/2006/relationships/image" Target="../media/image5.emf"/><Relationship Id="rId5" Type="http://schemas.openxmlformats.org/officeDocument/2006/relationships/image" Target="../media/image28.png"/><Relationship Id="rId10" Type="http://schemas.openxmlformats.org/officeDocument/2006/relationships/image" Target="../media/image32.png"/><Relationship Id="rId4" Type="http://schemas.openxmlformats.org/officeDocument/2006/relationships/image" Target="../media/image27.png"/><Relationship Id="rId9" Type="http://schemas.openxmlformats.org/officeDocument/2006/relationships/hyperlink" Target="http://www.bie.edu/" TargetMode="Externa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7.emf"/><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jpeg"/><Relationship Id="rId1" Type="http://schemas.openxmlformats.org/officeDocument/2006/relationships/slideMaster" Target="../slideMasters/slideMaster1.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7.emf"/><Relationship Id="rId4" Type="http://schemas.openxmlformats.org/officeDocument/2006/relationships/image" Target="../media/image16.svg"/><Relationship Id="rId9" Type="http://schemas.openxmlformats.org/officeDocument/2006/relationships/image" Target="../media/image1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emf"/><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emf"/><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A150D39-4337-4515-C29F-3BBCD7A2A36A}"/>
              </a:ext>
            </a:extLst>
          </p:cNvPr>
          <p:cNvSpPr/>
          <p:nvPr userDrawn="1"/>
        </p:nvSpPr>
        <p:spPr>
          <a:xfrm>
            <a:off x="-134910" y="-149902"/>
            <a:ext cx="12441836" cy="7210270"/>
          </a:xfrm>
          <a:prstGeom prst="rect">
            <a:avLst/>
          </a:prstGeom>
          <a:solidFill>
            <a:srgbClr val="2B4B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Background pattern&#10;&#10;Description automatically generated with medium confidence">
            <a:extLst>
              <a:ext uri="{FF2B5EF4-FFF2-40B4-BE49-F238E27FC236}">
                <a16:creationId xmlns:a16="http://schemas.microsoft.com/office/drawing/2014/main" id="{FA63A791-D5E1-92FA-7B35-0F91BC6ECEA7}"/>
              </a:ext>
            </a:extLst>
          </p:cNvPr>
          <p:cNvPicPr>
            <a:picLocks noChangeAspect="1"/>
          </p:cNvPicPr>
          <p:nvPr userDrawn="1"/>
        </p:nvPicPr>
        <p:blipFill>
          <a:blip r:embed="rId2">
            <a:alphaModFix amt="48000"/>
            <a:extLst>
              <a:ext uri="{28A0092B-C50C-407E-A947-70E740481C1C}">
                <a14:useLocalDpi xmlns:a14="http://schemas.microsoft.com/office/drawing/2010/main" val="0"/>
              </a:ext>
            </a:extLst>
          </a:blip>
          <a:stretch>
            <a:fillRect/>
          </a:stretch>
        </p:blipFill>
        <p:spPr>
          <a:xfrm>
            <a:off x="-813602" y="-344367"/>
            <a:ext cx="13512897" cy="7599199"/>
          </a:xfrm>
          <a:prstGeom prst="rect">
            <a:avLst/>
          </a:prstGeom>
        </p:spPr>
      </p:pic>
      <p:pic>
        <p:nvPicPr>
          <p:cNvPr id="14" name="Picture 13">
            <a:extLst>
              <a:ext uri="{FF2B5EF4-FFF2-40B4-BE49-F238E27FC236}">
                <a16:creationId xmlns:a16="http://schemas.microsoft.com/office/drawing/2014/main" id="{876E4D05-84A7-623A-ED60-4B52D5437E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37085" y="599010"/>
            <a:ext cx="7117830" cy="4587046"/>
          </a:xfrm>
          <a:prstGeom prst="rect">
            <a:avLst/>
          </a:prstGeom>
        </p:spPr>
      </p:pic>
      <p:pic>
        <p:nvPicPr>
          <p:cNvPr id="19" name="Picture 18">
            <a:extLst>
              <a:ext uri="{FF2B5EF4-FFF2-40B4-BE49-F238E27FC236}">
                <a16:creationId xmlns:a16="http://schemas.microsoft.com/office/drawing/2014/main" id="{FA416B67-B76A-8687-EFF8-2DCBCD3AF0B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440272" y="5279240"/>
            <a:ext cx="1311455" cy="1311455"/>
          </a:xfrm>
          <a:prstGeom prst="rect">
            <a:avLst/>
          </a:prstGeom>
        </p:spPr>
      </p:pic>
    </p:spTree>
    <p:extLst>
      <p:ext uri="{BB962C8B-B14F-4D97-AF65-F5344CB8AC3E}">
        <p14:creationId xmlns:p14="http://schemas.microsoft.com/office/powerpoint/2010/main" val="25273874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28BF7-B745-4C54-B15B-B1FF506701EC}"/>
              </a:ext>
            </a:extLst>
          </p:cNvPr>
          <p:cNvSpPr>
            <a:spLocks noGrp="1"/>
          </p:cNvSpPr>
          <p:nvPr>
            <p:ph type="title" hasCustomPrompt="1"/>
          </p:nvPr>
        </p:nvSpPr>
        <p:spPr>
          <a:xfrm>
            <a:off x="0" y="-1232989"/>
            <a:ext cx="9082603" cy="1105037"/>
          </a:xfrm>
        </p:spPr>
        <p:txBody>
          <a:bodyPr/>
          <a:lstStyle>
            <a:lvl1pPr>
              <a:defRPr/>
            </a:lvl1pPr>
          </a:lstStyle>
          <a:p>
            <a:r>
              <a:rPr lang="en-US"/>
              <a:t>Thank You (Hidden)</a:t>
            </a:r>
          </a:p>
        </p:txBody>
      </p:sp>
      <p:pic>
        <p:nvPicPr>
          <p:cNvPr id="26" name="Picture 25" descr="Text&#10;&#10;Description automatically generated">
            <a:extLst>
              <a:ext uri="{FF2B5EF4-FFF2-40B4-BE49-F238E27FC236}">
                <a16:creationId xmlns:a16="http://schemas.microsoft.com/office/drawing/2014/main" id="{819A420E-241A-4CF1-84F6-234E22FD69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6169" y="527052"/>
            <a:ext cx="9199661" cy="5803895"/>
          </a:xfrm>
          <a:prstGeom prst="rect">
            <a:avLst/>
          </a:prstGeom>
        </p:spPr>
      </p:pic>
    </p:spTree>
    <p:extLst>
      <p:ext uri="{BB962C8B-B14F-4D97-AF65-F5344CB8AC3E}">
        <p14:creationId xmlns:p14="http://schemas.microsoft.com/office/powerpoint/2010/main" val="3638220636"/>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Digital Media" preserve="1">
  <p:cSld name="Digital Media">
    <p:spTree>
      <p:nvGrpSpPr>
        <p:cNvPr id="1" name="Shape 127"/>
        <p:cNvGrpSpPr/>
        <p:nvPr/>
      </p:nvGrpSpPr>
      <p:grpSpPr>
        <a:xfrm>
          <a:off x="0" y="0"/>
          <a:ext cx="0" cy="0"/>
          <a:chOff x="0" y="0"/>
          <a:chExt cx="0" cy="0"/>
        </a:xfrm>
      </p:grpSpPr>
      <p:pic>
        <p:nvPicPr>
          <p:cNvPr id="128" name="Google Shape;128;p41" descr="An organic corner shape"/>
          <p:cNvPicPr preferRelativeResize="0"/>
          <p:nvPr/>
        </p:nvPicPr>
        <p:blipFill rotWithShape="1">
          <a:blip r:embed="rId2">
            <a:alphaModFix/>
          </a:blip>
          <a:srcRect l="11893" b="65540"/>
          <a:stretch/>
        </p:blipFill>
        <p:spPr>
          <a:xfrm rot="-5400000" flipH="1">
            <a:off x="-2087881" y="2087880"/>
            <a:ext cx="6858003" cy="2682242"/>
          </a:xfrm>
          <a:prstGeom prst="rect">
            <a:avLst/>
          </a:prstGeom>
          <a:noFill/>
          <a:ln>
            <a:noFill/>
          </a:ln>
        </p:spPr>
      </p:pic>
      <p:pic>
        <p:nvPicPr>
          <p:cNvPr id="129" name="Google Shape;129;p41" descr="A square made of dots"/>
          <p:cNvPicPr preferRelativeResize="0"/>
          <p:nvPr/>
        </p:nvPicPr>
        <p:blipFill rotWithShape="1">
          <a:blip r:embed="rId3">
            <a:alphaModFix/>
          </a:blip>
          <a:srcRect l="44777" t="13758" r="30555" b="40299"/>
          <a:stretch/>
        </p:blipFill>
        <p:spPr>
          <a:xfrm rot="5400000">
            <a:off x="486330" y="-6112"/>
            <a:ext cx="1127760" cy="2100421"/>
          </a:xfrm>
          <a:prstGeom prst="rect">
            <a:avLst/>
          </a:prstGeom>
          <a:noFill/>
          <a:ln>
            <a:noFill/>
          </a:ln>
        </p:spPr>
      </p:pic>
      <p:pic>
        <p:nvPicPr>
          <p:cNvPr id="131" name="Google Shape;131;p41" descr="Logo, icon&#10;&#10;Description automatically generated"/>
          <p:cNvPicPr preferRelativeResize="0"/>
          <p:nvPr/>
        </p:nvPicPr>
        <p:blipFill rotWithShape="1">
          <a:blip r:embed="rId4">
            <a:alphaModFix/>
          </a:blip>
          <a:srcRect/>
          <a:stretch/>
        </p:blipFill>
        <p:spPr>
          <a:xfrm>
            <a:off x="6607207" y="4769288"/>
            <a:ext cx="457200" cy="457200"/>
          </a:xfrm>
          <a:prstGeom prst="rect">
            <a:avLst/>
          </a:prstGeom>
          <a:noFill/>
          <a:ln>
            <a:noFill/>
          </a:ln>
        </p:spPr>
      </p:pic>
      <p:pic>
        <p:nvPicPr>
          <p:cNvPr id="132" name="Google Shape;132;p41" descr="Logo&#10;&#10;Description automatically generated"/>
          <p:cNvPicPr preferRelativeResize="0"/>
          <p:nvPr/>
        </p:nvPicPr>
        <p:blipFill rotWithShape="1">
          <a:blip r:embed="rId5">
            <a:alphaModFix/>
          </a:blip>
          <a:srcRect/>
          <a:stretch/>
        </p:blipFill>
        <p:spPr>
          <a:xfrm>
            <a:off x="2861868" y="3659033"/>
            <a:ext cx="457200" cy="457200"/>
          </a:xfrm>
          <a:prstGeom prst="rect">
            <a:avLst/>
          </a:prstGeom>
          <a:noFill/>
          <a:ln>
            <a:noFill/>
          </a:ln>
        </p:spPr>
      </p:pic>
      <p:pic>
        <p:nvPicPr>
          <p:cNvPr id="133" name="Google Shape;133;p41" descr="Icon&#10;&#10;Description automatically generated"/>
          <p:cNvPicPr preferRelativeResize="0"/>
          <p:nvPr/>
        </p:nvPicPr>
        <p:blipFill rotWithShape="1">
          <a:blip r:embed="rId6">
            <a:alphaModFix/>
          </a:blip>
          <a:srcRect/>
          <a:stretch/>
        </p:blipFill>
        <p:spPr>
          <a:xfrm>
            <a:off x="2861868" y="4769288"/>
            <a:ext cx="457200" cy="457200"/>
          </a:xfrm>
          <a:prstGeom prst="rect">
            <a:avLst/>
          </a:prstGeom>
          <a:noFill/>
          <a:ln>
            <a:noFill/>
          </a:ln>
        </p:spPr>
      </p:pic>
      <p:pic>
        <p:nvPicPr>
          <p:cNvPr id="134" name="Google Shape;134;p41" descr="Icon&#10;&#10;Description automatically generated"/>
          <p:cNvPicPr preferRelativeResize="0"/>
          <p:nvPr/>
        </p:nvPicPr>
        <p:blipFill rotWithShape="1">
          <a:blip r:embed="rId7">
            <a:alphaModFix/>
          </a:blip>
          <a:srcRect/>
          <a:stretch/>
        </p:blipFill>
        <p:spPr>
          <a:xfrm>
            <a:off x="6581843" y="3653179"/>
            <a:ext cx="457200" cy="457200"/>
          </a:xfrm>
          <a:prstGeom prst="rect">
            <a:avLst/>
          </a:prstGeom>
          <a:noFill/>
          <a:ln>
            <a:noFill/>
          </a:ln>
        </p:spPr>
      </p:pic>
      <p:pic>
        <p:nvPicPr>
          <p:cNvPr id="135" name="Google Shape;135;p41"/>
          <p:cNvPicPr preferRelativeResize="0"/>
          <p:nvPr/>
        </p:nvPicPr>
        <p:blipFill rotWithShape="1">
          <a:blip r:embed="rId8">
            <a:alphaModFix/>
          </a:blip>
          <a:srcRect/>
          <a:stretch/>
        </p:blipFill>
        <p:spPr>
          <a:xfrm>
            <a:off x="4615214" y="2228959"/>
            <a:ext cx="992009" cy="992009"/>
          </a:xfrm>
          <a:prstGeom prst="rect">
            <a:avLst/>
          </a:prstGeom>
          <a:noFill/>
          <a:ln>
            <a:noFill/>
          </a:ln>
        </p:spPr>
      </p:pic>
      <p:sp>
        <p:nvSpPr>
          <p:cNvPr id="136" name="Google Shape;136;p41"/>
          <p:cNvSpPr txBox="1">
            <a:spLocks noGrp="1"/>
          </p:cNvSpPr>
          <p:nvPr>
            <p:ph type="title"/>
          </p:nvPr>
        </p:nvSpPr>
        <p:spPr>
          <a:xfrm>
            <a:off x="2327563" y="585651"/>
            <a:ext cx="7860146" cy="11050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5400"/>
              <a:buFont typeface="Trebuchet MS"/>
              <a:buNone/>
              <a:defRPr sz="54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7" name="Google Shape;137;p41"/>
          <p:cNvSpPr txBox="1"/>
          <p:nvPr/>
        </p:nvSpPr>
        <p:spPr>
          <a:xfrm>
            <a:off x="3511661" y="3674124"/>
            <a:ext cx="3065072"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Trebuchet MS"/>
              <a:buNone/>
            </a:pPr>
            <a:r>
              <a:rPr lang="en-US" sz="2400" b="1">
                <a:solidFill>
                  <a:schemeClr val="dk1"/>
                </a:solidFill>
                <a:latin typeface="Calibri" panose="020F0502020204030204" pitchFamily="34" charset="0"/>
                <a:ea typeface="Trebuchet MS"/>
                <a:cs typeface="Calibri" panose="020F0502020204030204" pitchFamily="34" charset="0"/>
                <a:sym typeface="Trebuchet MS"/>
              </a:rPr>
              <a:t>@BureauIndEdu</a:t>
            </a:r>
            <a:endParaRPr/>
          </a:p>
          <a:p>
            <a:pPr marL="0" marR="0" lvl="0" indent="0" algn="l" rtl="0">
              <a:spcBef>
                <a:spcPts val="0"/>
              </a:spcBef>
              <a:spcAft>
                <a:spcPts val="0"/>
              </a:spcAft>
              <a:buNone/>
            </a:pPr>
            <a:endParaRPr sz="2400" b="1">
              <a:solidFill>
                <a:schemeClr val="dk1"/>
              </a:solidFill>
              <a:latin typeface="Calibri" panose="020F0502020204030204" pitchFamily="34" charset="0"/>
              <a:ea typeface="Trebuchet MS"/>
              <a:cs typeface="Calibri" panose="020F0502020204030204" pitchFamily="34" charset="0"/>
              <a:sym typeface="Trebuchet MS"/>
            </a:endParaRPr>
          </a:p>
          <a:p>
            <a:pPr marL="0" marR="0" lvl="0" indent="0" algn="l" rtl="0">
              <a:spcBef>
                <a:spcPts val="0"/>
              </a:spcBef>
              <a:spcAft>
                <a:spcPts val="0"/>
              </a:spcAft>
              <a:buNone/>
            </a:pPr>
            <a:endParaRPr sz="2400" b="1">
              <a:solidFill>
                <a:schemeClr val="dk1"/>
              </a:solidFill>
              <a:latin typeface="Calibri" panose="020F0502020204030204" pitchFamily="34" charset="0"/>
              <a:ea typeface="Trebuchet MS"/>
              <a:cs typeface="Calibri" panose="020F0502020204030204" pitchFamily="34" charset="0"/>
              <a:sym typeface="Trebuchet MS"/>
            </a:endParaRPr>
          </a:p>
          <a:p>
            <a:pPr marL="0" marR="0" lvl="0" indent="0" algn="l" rtl="0">
              <a:spcBef>
                <a:spcPts val="0"/>
              </a:spcBef>
              <a:spcAft>
                <a:spcPts val="0"/>
              </a:spcAft>
              <a:buNone/>
            </a:pPr>
            <a:r>
              <a:rPr lang="en-US" sz="2400" b="1">
                <a:solidFill>
                  <a:schemeClr val="dk1"/>
                </a:solidFill>
                <a:latin typeface="Calibri" panose="020F0502020204030204" pitchFamily="34" charset="0"/>
                <a:ea typeface="Trebuchet MS"/>
                <a:cs typeface="Calibri" panose="020F0502020204030204" pitchFamily="34" charset="0"/>
                <a:sym typeface="Trebuchet MS"/>
              </a:rPr>
              <a:t>/</a:t>
            </a:r>
            <a:r>
              <a:rPr lang="en-US" sz="2400" b="1" err="1">
                <a:solidFill>
                  <a:schemeClr val="dk1"/>
                </a:solidFill>
                <a:latin typeface="Calibri" panose="020F0502020204030204" pitchFamily="34" charset="0"/>
                <a:ea typeface="Trebuchet MS"/>
                <a:cs typeface="Calibri" panose="020F0502020204030204" pitchFamily="34" charset="0"/>
                <a:sym typeface="Trebuchet MS"/>
              </a:rPr>
              <a:t>BureauIndianEdu</a:t>
            </a:r>
            <a:endParaRPr sz="2400" b="1">
              <a:solidFill>
                <a:schemeClr val="dk1"/>
              </a:solidFill>
              <a:latin typeface="Calibri" panose="020F0502020204030204" pitchFamily="34" charset="0"/>
              <a:ea typeface="Trebuchet MS"/>
              <a:cs typeface="Calibri" panose="020F0502020204030204" pitchFamily="34" charset="0"/>
              <a:sym typeface="Trebuchet MS"/>
            </a:endParaRPr>
          </a:p>
        </p:txBody>
      </p:sp>
      <p:sp>
        <p:nvSpPr>
          <p:cNvPr id="138" name="Google Shape;138;p41"/>
          <p:cNvSpPr txBox="1"/>
          <p:nvPr/>
        </p:nvSpPr>
        <p:spPr>
          <a:xfrm>
            <a:off x="7228763" y="3676270"/>
            <a:ext cx="4146602" cy="19389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Trebuchet MS"/>
              <a:buNone/>
            </a:pPr>
            <a:r>
              <a:rPr lang="en-US" sz="2400" b="1">
                <a:solidFill>
                  <a:schemeClr val="dk1"/>
                </a:solidFill>
                <a:latin typeface="Calibri" panose="020F0502020204030204" pitchFamily="34" charset="0"/>
                <a:ea typeface="Trebuchet MS"/>
                <a:cs typeface="Calibri" panose="020F0502020204030204" pitchFamily="34" charset="0"/>
                <a:sym typeface="Trebuchet MS"/>
              </a:rPr>
              <a:t>@BureauofIndianEducation</a:t>
            </a:r>
            <a:endParaRPr/>
          </a:p>
          <a:p>
            <a:pPr marL="0" marR="0" lvl="0" indent="0" algn="l" rtl="0">
              <a:spcBef>
                <a:spcPts val="0"/>
              </a:spcBef>
              <a:spcAft>
                <a:spcPts val="0"/>
              </a:spcAft>
              <a:buNone/>
            </a:pPr>
            <a:endParaRPr sz="2400" b="1">
              <a:solidFill>
                <a:schemeClr val="dk1"/>
              </a:solidFill>
              <a:latin typeface="Calibri" panose="020F0502020204030204" pitchFamily="34" charset="0"/>
              <a:ea typeface="Trebuchet MS"/>
              <a:cs typeface="Calibri" panose="020F0502020204030204" pitchFamily="34" charset="0"/>
              <a:sym typeface="Trebuchet MS"/>
            </a:endParaRPr>
          </a:p>
          <a:p>
            <a:pPr marL="0" marR="0" lvl="0" indent="0" algn="l" rtl="0">
              <a:spcBef>
                <a:spcPts val="0"/>
              </a:spcBef>
              <a:spcAft>
                <a:spcPts val="0"/>
              </a:spcAft>
              <a:buNone/>
            </a:pPr>
            <a:endParaRPr sz="2400" b="1">
              <a:solidFill>
                <a:schemeClr val="dk1"/>
              </a:solidFill>
              <a:latin typeface="Calibri" panose="020F0502020204030204" pitchFamily="34" charset="0"/>
              <a:ea typeface="Trebuchet MS"/>
              <a:cs typeface="Calibri" panose="020F0502020204030204" pitchFamily="34" charset="0"/>
              <a:sym typeface="Trebuchet MS"/>
            </a:endParaRPr>
          </a:p>
          <a:p>
            <a:pPr marL="0" marR="0" lvl="0" indent="0" algn="l" rtl="0">
              <a:lnSpc>
                <a:spcPct val="100000"/>
              </a:lnSpc>
              <a:spcBef>
                <a:spcPts val="0"/>
              </a:spcBef>
              <a:spcAft>
                <a:spcPts val="0"/>
              </a:spcAft>
              <a:buClr>
                <a:schemeClr val="dk1"/>
              </a:buClr>
              <a:buSzPts val="2400"/>
              <a:buFont typeface="Trebuchet MS"/>
              <a:buNone/>
            </a:pPr>
            <a:r>
              <a:rPr lang="en-US" sz="2400" b="1">
                <a:solidFill>
                  <a:schemeClr val="dk1"/>
                </a:solidFill>
                <a:latin typeface="Calibri" panose="020F0502020204030204" pitchFamily="34" charset="0"/>
                <a:ea typeface="Trebuchet MS"/>
                <a:cs typeface="Calibri" panose="020F0502020204030204" pitchFamily="34" charset="0"/>
                <a:sym typeface="Trebuchet MS"/>
              </a:rPr>
              <a:t>/</a:t>
            </a:r>
            <a:r>
              <a:rPr lang="en-US" sz="2400" b="1" err="1">
                <a:solidFill>
                  <a:schemeClr val="dk1"/>
                </a:solidFill>
                <a:latin typeface="Calibri" panose="020F0502020204030204" pitchFamily="34" charset="0"/>
                <a:ea typeface="Trebuchet MS"/>
                <a:cs typeface="Calibri" panose="020F0502020204030204" pitchFamily="34" charset="0"/>
                <a:sym typeface="Trebuchet MS"/>
              </a:rPr>
              <a:t>BureauofIndianEducation</a:t>
            </a:r>
            <a:endParaRPr sz="2400" b="1">
              <a:solidFill>
                <a:schemeClr val="dk1"/>
              </a:solidFill>
              <a:latin typeface="Calibri" panose="020F0502020204030204" pitchFamily="34" charset="0"/>
              <a:ea typeface="Trebuchet MS"/>
              <a:cs typeface="Calibri" panose="020F0502020204030204" pitchFamily="34" charset="0"/>
              <a:sym typeface="Trebuchet MS"/>
            </a:endParaRPr>
          </a:p>
          <a:p>
            <a:pPr marL="0" marR="0" lvl="0" indent="0" algn="l" rtl="0">
              <a:spcBef>
                <a:spcPts val="0"/>
              </a:spcBef>
              <a:spcAft>
                <a:spcPts val="0"/>
              </a:spcAft>
              <a:buNone/>
            </a:pPr>
            <a:endParaRPr sz="2400" b="1">
              <a:solidFill>
                <a:schemeClr val="dk1"/>
              </a:solidFill>
              <a:latin typeface="Calibri" panose="020F0502020204030204" pitchFamily="34" charset="0"/>
              <a:ea typeface="Trebuchet MS"/>
              <a:cs typeface="Calibri" panose="020F0502020204030204" pitchFamily="34" charset="0"/>
              <a:sym typeface="Trebuchet MS"/>
            </a:endParaRPr>
          </a:p>
        </p:txBody>
      </p:sp>
      <p:sp>
        <p:nvSpPr>
          <p:cNvPr id="139" name="Google Shape;139;p41"/>
          <p:cNvSpPr txBox="1"/>
          <p:nvPr/>
        </p:nvSpPr>
        <p:spPr>
          <a:xfrm>
            <a:off x="5450629" y="2344371"/>
            <a:ext cx="2623127"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u="sng">
                <a:solidFill>
                  <a:schemeClr val="dk1"/>
                </a:solidFill>
                <a:latin typeface="Calibri" panose="020F0502020204030204" pitchFamily="34" charset="0"/>
                <a:ea typeface="Trebuchet MS"/>
                <a:cs typeface="Calibri" panose="020F0502020204030204" pitchFamily="34" charset="0"/>
                <a:sym typeface="Trebuchet MS"/>
                <a:hlinkClick r:id="rId9">
                  <a:extLst>
                    <a:ext uri="{A12FA001-AC4F-418D-AE19-62706E023703}">
                      <ahyp:hlinkClr xmlns:ahyp="http://schemas.microsoft.com/office/drawing/2018/hyperlinkcolor" val="tx"/>
                    </a:ext>
                  </a:extLst>
                </a:hlinkClick>
              </a:rPr>
              <a:t>www.bie.edu</a:t>
            </a:r>
            <a:endParaRPr sz="2400" b="1">
              <a:solidFill>
                <a:schemeClr val="dk1"/>
              </a:solidFill>
              <a:latin typeface="Calibri" panose="020F0502020204030204" pitchFamily="34" charset="0"/>
              <a:ea typeface="Trebuchet MS"/>
              <a:cs typeface="Calibri" panose="020F0502020204030204" pitchFamily="34" charset="0"/>
              <a:sym typeface="Trebuchet MS"/>
            </a:endParaRPr>
          </a:p>
        </p:txBody>
      </p:sp>
      <p:cxnSp>
        <p:nvCxnSpPr>
          <p:cNvPr id="140" name="Google Shape;140;p41"/>
          <p:cNvCxnSpPr/>
          <p:nvPr/>
        </p:nvCxnSpPr>
        <p:spPr>
          <a:xfrm rot="10800000">
            <a:off x="1168400" y="6176963"/>
            <a:ext cx="6747350" cy="0"/>
          </a:xfrm>
          <a:prstGeom prst="straightConnector1">
            <a:avLst/>
          </a:prstGeom>
          <a:noFill/>
          <a:ln w="76200" cap="rnd" cmpd="sng">
            <a:solidFill>
              <a:srgbClr val="F9C499"/>
            </a:solidFill>
            <a:prstDash val="dot"/>
            <a:miter lim="800000"/>
            <a:headEnd type="none" w="sm" len="sm"/>
            <a:tailEnd type="none" w="sm" len="sm"/>
          </a:ln>
        </p:spPr>
      </p:cxnSp>
      <p:sp>
        <p:nvSpPr>
          <p:cNvPr id="141" name="Google Shape;141;p41"/>
          <p:cNvSpPr/>
          <p:nvPr/>
        </p:nvSpPr>
        <p:spPr>
          <a:xfrm rot="-1164760">
            <a:off x="177960" y="2523420"/>
            <a:ext cx="2719445" cy="4296925"/>
          </a:xfrm>
          <a:prstGeom prst="rect">
            <a:avLst/>
          </a:prstGeom>
          <a:blipFill rotWithShape="1">
            <a:blip r:embed="rId10">
              <a:alphaModFix/>
            </a:blip>
            <a:stretch>
              <a:fillRect l="-1124" r="-1123"/>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6" name="Picture 15">
            <a:extLst>
              <a:ext uri="{FF2B5EF4-FFF2-40B4-BE49-F238E27FC236}">
                <a16:creationId xmlns:a16="http://schemas.microsoft.com/office/drawing/2014/main" id="{65B10153-2257-B3E9-B6EF-FD47C60957D7}"/>
              </a:ext>
            </a:extLst>
          </p:cNvPr>
          <p:cNvPicPr>
            <a:picLocks noChangeAspect="1"/>
          </p:cNvPicPr>
          <p:nvPr userDrawn="1"/>
        </p:nvPicPr>
        <p:blipFill>
          <a:blip r:embed="rId11"/>
          <a:stretch>
            <a:fillRect/>
          </a:stretch>
        </p:blipFill>
        <p:spPr>
          <a:xfrm>
            <a:off x="10440834" y="351099"/>
            <a:ext cx="1500070" cy="966712"/>
          </a:xfrm>
          <a:prstGeom prst="rect">
            <a:avLst/>
          </a:prstGeom>
        </p:spPr>
      </p:pic>
    </p:spTree>
    <p:extLst>
      <p:ext uri="{BB962C8B-B14F-4D97-AF65-F5344CB8AC3E}">
        <p14:creationId xmlns:p14="http://schemas.microsoft.com/office/powerpoint/2010/main" val="22510404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49"/>
        <p:cNvGrpSpPr/>
        <p:nvPr/>
      </p:nvGrpSpPr>
      <p:grpSpPr>
        <a:xfrm>
          <a:off x="0" y="0"/>
          <a:ext cx="0" cy="0"/>
          <a:chOff x="0" y="0"/>
          <a:chExt cx="0" cy="0"/>
        </a:xfrm>
      </p:grpSpPr>
      <p:sp>
        <p:nvSpPr>
          <p:cNvPr id="150" name="Google Shape;150;p44"/>
          <p:cNvSpPr txBox="1">
            <a:spLocks noGrp="1"/>
          </p:cNvSpPr>
          <p:nvPr>
            <p:ph type="title"/>
          </p:nvPr>
        </p:nvSpPr>
        <p:spPr>
          <a:xfrm>
            <a:off x="381000" y="-1105037"/>
            <a:ext cx="9082603" cy="11050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Trebuchet M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1" name="Google Shape;151;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3" name="Google Shape;153;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295625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A150D39-4337-4515-C29F-3BBCD7A2A36A}"/>
              </a:ext>
            </a:extLst>
          </p:cNvPr>
          <p:cNvSpPr/>
          <p:nvPr userDrawn="1"/>
        </p:nvSpPr>
        <p:spPr>
          <a:xfrm>
            <a:off x="-134910" y="-149902"/>
            <a:ext cx="12441836" cy="7210270"/>
          </a:xfrm>
          <a:prstGeom prst="rect">
            <a:avLst/>
          </a:prstGeom>
          <a:solidFill>
            <a:srgbClr val="2B4B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Background pattern&#10;&#10;Description automatically generated with medium confidence">
            <a:extLst>
              <a:ext uri="{FF2B5EF4-FFF2-40B4-BE49-F238E27FC236}">
                <a16:creationId xmlns:a16="http://schemas.microsoft.com/office/drawing/2014/main" id="{FA63A791-D5E1-92FA-7B35-0F91BC6ECEA7}"/>
              </a:ext>
            </a:extLst>
          </p:cNvPr>
          <p:cNvPicPr>
            <a:picLocks noChangeAspect="1"/>
          </p:cNvPicPr>
          <p:nvPr userDrawn="1"/>
        </p:nvPicPr>
        <p:blipFill>
          <a:blip r:embed="rId2">
            <a:alphaModFix amt="48000"/>
            <a:extLst>
              <a:ext uri="{28A0092B-C50C-407E-A947-70E740481C1C}">
                <a14:useLocalDpi xmlns:a14="http://schemas.microsoft.com/office/drawing/2010/main" val="0"/>
              </a:ext>
            </a:extLst>
          </a:blip>
          <a:stretch>
            <a:fillRect/>
          </a:stretch>
        </p:blipFill>
        <p:spPr>
          <a:xfrm>
            <a:off x="-813602" y="-344367"/>
            <a:ext cx="13512897" cy="7599199"/>
          </a:xfrm>
          <a:prstGeom prst="rect">
            <a:avLst/>
          </a:prstGeom>
        </p:spPr>
      </p:pic>
      <p:pic>
        <p:nvPicPr>
          <p:cNvPr id="14" name="Picture 13">
            <a:extLst>
              <a:ext uri="{FF2B5EF4-FFF2-40B4-BE49-F238E27FC236}">
                <a16:creationId xmlns:a16="http://schemas.microsoft.com/office/drawing/2014/main" id="{876E4D05-84A7-623A-ED60-4B52D5437E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36174" y="583843"/>
            <a:ext cx="3719652" cy="2397109"/>
          </a:xfrm>
          <a:prstGeom prst="rect">
            <a:avLst/>
          </a:prstGeom>
        </p:spPr>
      </p:pic>
      <p:pic>
        <p:nvPicPr>
          <p:cNvPr id="6" name="Picture 5">
            <a:extLst>
              <a:ext uri="{FF2B5EF4-FFF2-40B4-BE49-F238E27FC236}">
                <a16:creationId xmlns:a16="http://schemas.microsoft.com/office/drawing/2014/main" id="{5DB62B9B-76F2-4EF3-B568-2AB0BC252C2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440272" y="5279240"/>
            <a:ext cx="1311455" cy="1311455"/>
          </a:xfrm>
          <a:prstGeom prst="rect">
            <a:avLst/>
          </a:prstGeom>
        </p:spPr>
      </p:pic>
    </p:spTree>
    <p:extLst>
      <p:ext uri="{BB962C8B-B14F-4D97-AF65-F5344CB8AC3E}">
        <p14:creationId xmlns:p14="http://schemas.microsoft.com/office/powerpoint/2010/main" val="17233517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A150D39-4337-4515-C29F-3BBCD7A2A36A}"/>
              </a:ext>
            </a:extLst>
          </p:cNvPr>
          <p:cNvSpPr/>
          <p:nvPr userDrawn="1"/>
        </p:nvSpPr>
        <p:spPr>
          <a:xfrm>
            <a:off x="-134910" y="-149902"/>
            <a:ext cx="12441836" cy="7210270"/>
          </a:xfrm>
          <a:prstGeom prst="rect">
            <a:avLst/>
          </a:prstGeom>
          <a:solidFill>
            <a:srgbClr val="2B4B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Background pattern&#10;&#10;Description automatically generated with medium confidence">
            <a:extLst>
              <a:ext uri="{FF2B5EF4-FFF2-40B4-BE49-F238E27FC236}">
                <a16:creationId xmlns:a16="http://schemas.microsoft.com/office/drawing/2014/main" id="{FA63A791-D5E1-92FA-7B35-0F91BC6ECEA7}"/>
              </a:ext>
            </a:extLst>
          </p:cNvPr>
          <p:cNvPicPr>
            <a:picLocks noChangeAspect="1"/>
          </p:cNvPicPr>
          <p:nvPr userDrawn="1"/>
        </p:nvPicPr>
        <p:blipFill>
          <a:blip r:embed="rId2">
            <a:alphaModFix amt="48000"/>
            <a:extLst>
              <a:ext uri="{28A0092B-C50C-407E-A947-70E740481C1C}">
                <a14:useLocalDpi xmlns:a14="http://schemas.microsoft.com/office/drawing/2010/main" val="0"/>
              </a:ext>
            </a:extLst>
          </a:blip>
          <a:stretch>
            <a:fillRect/>
          </a:stretch>
        </p:blipFill>
        <p:spPr>
          <a:xfrm>
            <a:off x="-813602" y="-344367"/>
            <a:ext cx="13512897" cy="7599199"/>
          </a:xfrm>
          <a:prstGeom prst="rect">
            <a:avLst/>
          </a:prstGeom>
        </p:spPr>
      </p:pic>
    </p:spTree>
    <p:extLst>
      <p:ext uri="{BB962C8B-B14F-4D97-AF65-F5344CB8AC3E}">
        <p14:creationId xmlns:p14="http://schemas.microsoft.com/office/powerpoint/2010/main" val="21131047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Presentation Slide" preserve="1">
  <p:cSld name="1_Presentation Slide">
    <p:bg>
      <p:bgPr>
        <a:blipFill>
          <a:blip r:embed="rId2">
            <a:alphaModFix/>
          </a:blip>
          <a:stretch>
            <a:fillRect/>
          </a:stretch>
        </a:blipFill>
        <a:effectLst/>
      </p:bgPr>
    </p:bg>
    <p:spTree>
      <p:nvGrpSpPr>
        <p:cNvPr id="1" name="Shape 28"/>
        <p:cNvGrpSpPr/>
        <p:nvPr/>
      </p:nvGrpSpPr>
      <p:grpSpPr>
        <a:xfrm>
          <a:off x="0" y="0"/>
          <a:ext cx="0" cy="0"/>
          <a:chOff x="0" y="0"/>
          <a:chExt cx="0" cy="0"/>
        </a:xfrm>
      </p:grpSpPr>
      <p:pic>
        <p:nvPicPr>
          <p:cNvPr id="30" name="Google Shape;30;p35" descr="An organic corner shape"/>
          <p:cNvPicPr preferRelativeResize="0"/>
          <p:nvPr/>
        </p:nvPicPr>
        <p:blipFill rotWithShape="1">
          <a:blip r:embed="rId3">
            <a:alphaModFix/>
          </a:blip>
          <a:srcRect t="47415" r="11642"/>
          <a:stretch/>
        </p:blipFill>
        <p:spPr>
          <a:xfrm>
            <a:off x="-10180" y="4453838"/>
            <a:ext cx="4039730" cy="2404162"/>
          </a:xfrm>
          <a:prstGeom prst="rect">
            <a:avLst/>
          </a:prstGeom>
          <a:noFill/>
          <a:ln>
            <a:noFill/>
          </a:ln>
        </p:spPr>
      </p:pic>
      <p:pic>
        <p:nvPicPr>
          <p:cNvPr id="31" name="Google Shape;31;p35" descr="A circle filled with diagonal lines"/>
          <p:cNvPicPr preferRelativeResize="0"/>
          <p:nvPr/>
        </p:nvPicPr>
        <p:blipFill rotWithShape="1">
          <a:blip r:embed="rId4">
            <a:alphaModFix/>
          </a:blip>
          <a:srcRect l="58934" t="11636" r="12364" b="10950"/>
          <a:stretch/>
        </p:blipFill>
        <p:spPr>
          <a:xfrm>
            <a:off x="-10180" y="3318626"/>
            <a:ext cx="1312242" cy="3539374"/>
          </a:xfrm>
          <a:prstGeom prst="rect">
            <a:avLst/>
          </a:prstGeom>
          <a:noFill/>
          <a:ln>
            <a:noFill/>
          </a:ln>
        </p:spPr>
      </p:pic>
      <p:cxnSp>
        <p:nvCxnSpPr>
          <p:cNvPr id="32" name="Google Shape;32;p35"/>
          <p:cNvCxnSpPr/>
          <p:nvPr/>
        </p:nvCxnSpPr>
        <p:spPr>
          <a:xfrm rot="10800000">
            <a:off x="1702685" y="1919938"/>
            <a:ext cx="6765675" cy="3947"/>
          </a:xfrm>
          <a:prstGeom prst="straightConnector1">
            <a:avLst/>
          </a:prstGeom>
          <a:noFill/>
          <a:ln w="76200" cap="rnd" cmpd="sng">
            <a:solidFill>
              <a:schemeClr val="accent6"/>
            </a:solidFill>
            <a:prstDash val="dot"/>
            <a:miter lim="800000"/>
            <a:headEnd type="none" w="sm" len="sm"/>
            <a:tailEnd type="none" w="sm" len="sm"/>
          </a:ln>
        </p:spPr>
      </p:cxnSp>
      <p:sp>
        <p:nvSpPr>
          <p:cNvPr id="33" name="Google Shape;33;p35"/>
          <p:cNvSpPr txBox="1">
            <a:spLocks noGrp="1"/>
          </p:cNvSpPr>
          <p:nvPr>
            <p:ph type="body" idx="1"/>
          </p:nvPr>
        </p:nvSpPr>
        <p:spPr>
          <a:xfrm>
            <a:off x="1702685" y="3429000"/>
            <a:ext cx="6643058" cy="1855302"/>
          </a:xfrm>
          <a:prstGeom prst="rect">
            <a:avLst/>
          </a:prstGeom>
          <a:noFill/>
          <a:ln>
            <a:noFill/>
          </a:ln>
        </p:spPr>
        <p:txBody>
          <a:bodyPr spcFirstLastPara="1" wrap="square" lIns="91425" tIns="45700" rIns="91425" bIns="45700" anchor="ctr" anchorCtr="0">
            <a:noAutofit/>
          </a:bodyPr>
          <a:lstStyle>
            <a:lvl1pPr marL="457200" lvl="0" indent="-431800" algn="l">
              <a:lnSpc>
                <a:spcPct val="90000"/>
              </a:lnSpc>
              <a:spcBef>
                <a:spcPts val="1000"/>
              </a:spcBef>
              <a:spcAft>
                <a:spcPts val="0"/>
              </a:spcAft>
              <a:buClr>
                <a:schemeClr val="lt1"/>
              </a:buClr>
              <a:buSzPts val="3200"/>
              <a:buChar char="•"/>
              <a:defRPr>
                <a:solidFill>
                  <a:schemeClr val="lt1"/>
                </a:solidFill>
              </a:defRPr>
            </a:lvl1pPr>
            <a:lvl2pPr marL="914400" lvl="1" indent="-228600" algn="l">
              <a:lnSpc>
                <a:spcPct val="90000"/>
              </a:lnSpc>
              <a:spcBef>
                <a:spcPts val="500"/>
              </a:spcBef>
              <a:spcAft>
                <a:spcPts val="0"/>
              </a:spcAft>
              <a:buClr>
                <a:schemeClr val="lt1"/>
              </a:buClr>
              <a:buSzPts val="2800"/>
              <a:buNone/>
              <a:defRPr sz="2800">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55600" algn="l">
              <a:lnSpc>
                <a:spcPct val="90000"/>
              </a:lnSpc>
              <a:spcBef>
                <a:spcPts val="500"/>
              </a:spcBef>
              <a:spcAft>
                <a:spcPts val="0"/>
              </a:spcAft>
              <a:buClr>
                <a:schemeClr val="lt1"/>
              </a:buClr>
              <a:buSzPts val="2000"/>
              <a:buChar char="•"/>
              <a:defRPr>
                <a:solidFill>
                  <a:schemeClr val="lt1"/>
                </a:solidFill>
              </a:defRPr>
            </a:lvl4pPr>
            <a:lvl5pPr marL="2286000" lvl="4" indent="-355600" algn="l">
              <a:lnSpc>
                <a:spcPct val="90000"/>
              </a:lnSpc>
              <a:spcBef>
                <a:spcPts val="500"/>
              </a:spcBef>
              <a:spcAft>
                <a:spcPts val="0"/>
              </a:spcAft>
              <a:buClr>
                <a:schemeClr val="lt1"/>
              </a:buClr>
              <a:buSzPts val="20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4" name="Google Shape;34;p35" descr="An organic corner shape"/>
          <p:cNvPicPr preferRelativeResize="0"/>
          <p:nvPr/>
        </p:nvPicPr>
        <p:blipFill rotWithShape="1">
          <a:blip r:embed="rId5">
            <a:alphaModFix/>
          </a:blip>
          <a:srcRect b="65540"/>
          <a:stretch/>
        </p:blipFill>
        <p:spPr>
          <a:xfrm>
            <a:off x="7620000" y="-1038"/>
            <a:ext cx="4572000" cy="1575516"/>
          </a:xfrm>
          <a:prstGeom prst="rect">
            <a:avLst/>
          </a:prstGeom>
          <a:noFill/>
          <a:ln>
            <a:noFill/>
          </a:ln>
        </p:spPr>
      </p:pic>
      <p:grpSp>
        <p:nvGrpSpPr>
          <p:cNvPr id="35" name="Google Shape;35;p35"/>
          <p:cNvGrpSpPr/>
          <p:nvPr/>
        </p:nvGrpSpPr>
        <p:grpSpPr>
          <a:xfrm rot="-5400000">
            <a:off x="10469429" y="1181806"/>
            <a:ext cx="2584807" cy="869620"/>
            <a:chOff x="9177476" y="5772727"/>
            <a:chExt cx="2584807" cy="869620"/>
          </a:xfrm>
        </p:grpSpPr>
        <p:sp>
          <p:nvSpPr>
            <p:cNvPr id="36" name="Google Shape;36;p35"/>
            <p:cNvSpPr/>
            <p:nvPr/>
          </p:nvSpPr>
          <p:spPr>
            <a:xfrm>
              <a:off x="11660683" y="5772727"/>
              <a:ext cx="101600" cy="869620"/>
            </a:xfrm>
            <a:prstGeom prst="rect">
              <a:avLst/>
            </a:prstGeom>
            <a:solidFill>
              <a:srgbClr val="6A210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7" name="Google Shape;37;p35"/>
            <p:cNvSpPr/>
            <p:nvPr/>
          </p:nvSpPr>
          <p:spPr>
            <a:xfrm>
              <a:off x="11261904" y="5772727"/>
              <a:ext cx="101600" cy="869620"/>
            </a:xfrm>
            <a:prstGeom prst="rect">
              <a:avLst/>
            </a:prstGeom>
            <a:solidFill>
              <a:srgbClr val="6A210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8" name="Google Shape;38;p35"/>
            <p:cNvSpPr/>
            <p:nvPr/>
          </p:nvSpPr>
          <p:spPr>
            <a:xfrm>
              <a:off x="10858174" y="5772727"/>
              <a:ext cx="101600" cy="869620"/>
            </a:xfrm>
            <a:prstGeom prst="rect">
              <a:avLst/>
            </a:prstGeom>
            <a:solidFill>
              <a:srgbClr val="6A210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9" name="Google Shape;39;p35"/>
            <p:cNvSpPr/>
            <p:nvPr/>
          </p:nvSpPr>
          <p:spPr>
            <a:xfrm>
              <a:off x="10438963" y="5772727"/>
              <a:ext cx="101600" cy="869620"/>
            </a:xfrm>
            <a:prstGeom prst="rect">
              <a:avLst/>
            </a:prstGeom>
            <a:solidFill>
              <a:srgbClr val="6A210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0" name="Google Shape;40;p35"/>
            <p:cNvSpPr/>
            <p:nvPr/>
          </p:nvSpPr>
          <p:spPr>
            <a:xfrm>
              <a:off x="10019752" y="5772727"/>
              <a:ext cx="101600" cy="869620"/>
            </a:xfrm>
            <a:prstGeom prst="rect">
              <a:avLst/>
            </a:prstGeom>
            <a:solidFill>
              <a:srgbClr val="6A210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1" name="Google Shape;41;p35"/>
            <p:cNvSpPr/>
            <p:nvPr/>
          </p:nvSpPr>
          <p:spPr>
            <a:xfrm>
              <a:off x="9598614" y="5772727"/>
              <a:ext cx="101600" cy="869620"/>
            </a:xfrm>
            <a:prstGeom prst="rect">
              <a:avLst/>
            </a:prstGeom>
            <a:solidFill>
              <a:srgbClr val="6A210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2" name="Google Shape;42;p35"/>
            <p:cNvSpPr/>
            <p:nvPr/>
          </p:nvSpPr>
          <p:spPr>
            <a:xfrm>
              <a:off x="9177476" y="5772727"/>
              <a:ext cx="101600" cy="869620"/>
            </a:xfrm>
            <a:prstGeom prst="rect">
              <a:avLst/>
            </a:prstGeom>
            <a:solidFill>
              <a:srgbClr val="6A210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43" name="Google Shape;43;p35"/>
          <p:cNvSpPr txBox="1">
            <a:spLocks noGrp="1"/>
          </p:cNvSpPr>
          <p:nvPr>
            <p:ph type="title"/>
          </p:nvPr>
        </p:nvSpPr>
        <p:spPr>
          <a:xfrm>
            <a:off x="1702685" y="2130681"/>
            <a:ext cx="9042786" cy="96851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rebuchet MS"/>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44" name="Google Shape;44;p35"/>
          <p:cNvPicPr preferRelativeResize="0"/>
          <p:nvPr/>
        </p:nvPicPr>
        <p:blipFill rotWithShape="1">
          <a:blip r:embed="rId6">
            <a:alphaModFix/>
          </a:blip>
          <a:srcRect/>
          <a:stretch/>
        </p:blipFill>
        <p:spPr>
          <a:xfrm>
            <a:off x="444312" y="512082"/>
            <a:ext cx="5779766" cy="1229279"/>
          </a:xfrm>
          <a:prstGeom prst="rect">
            <a:avLst/>
          </a:prstGeom>
          <a:noFill/>
          <a:ln>
            <a:noFill/>
          </a:ln>
        </p:spPr>
      </p:pic>
      <p:pic>
        <p:nvPicPr>
          <p:cNvPr id="18" name="Picture 17">
            <a:extLst>
              <a:ext uri="{FF2B5EF4-FFF2-40B4-BE49-F238E27FC236}">
                <a16:creationId xmlns:a16="http://schemas.microsoft.com/office/drawing/2014/main" id="{03C9F7E2-509F-E2E6-037A-DD3BCBE257DA}"/>
              </a:ext>
            </a:extLst>
          </p:cNvPr>
          <p:cNvPicPr>
            <a:picLocks noChangeAspect="1"/>
          </p:cNvPicPr>
          <p:nvPr userDrawn="1"/>
        </p:nvPicPr>
        <p:blipFill>
          <a:blip r:embed="rId7"/>
          <a:stretch>
            <a:fillRect/>
          </a:stretch>
        </p:blipFill>
        <p:spPr>
          <a:xfrm>
            <a:off x="6705600" y="3228558"/>
            <a:ext cx="5210686" cy="3357998"/>
          </a:xfrm>
          <a:prstGeom prst="rect">
            <a:avLst/>
          </a:prstGeom>
        </p:spPr>
      </p:pic>
    </p:spTree>
    <p:extLst>
      <p:ext uri="{BB962C8B-B14F-4D97-AF65-F5344CB8AC3E}">
        <p14:creationId xmlns:p14="http://schemas.microsoft.com/office/powerpoint/2010/main" val="15937543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Presentation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6" name="Graphic 5" descr="An organic corner shape">
            <a:extLst>
              <a:ext uri="{FF2B5EF4-FFF2-40B4-BE49-F238E27FC236}">
                <a16:creationId xmlns:a16="http://schemas.microsoft.com/office/drawing/2014/main" id="{1FE5ADDA-D7E7-4F5E-80FD-CE5D99238F72}"/>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t="47415" r="11642"/>
          <a:stretch/>
        </p:blipFill>
        <p:spPr>
          <a:xfrm>
            <a:off x="-10180" y="4453838"/>
            <a:ext cx="4039730" cy="2404162"/>
          </a:xfrm>
          <a:prstGeom prst="rect">
            <a:avLst/>
          </a:prstGeom>
        </p:spPr>
      </p:pic>
      <p:pic>
        <p:nvPicPr>
          <p:cNvPr id="7" name="Graphic 6" descr="A circle filled with diagonal lines">
            <a:extLst>
              <a:ext uri="{FF2B5EF4-FFF2-40B4-BE49-F238E27FC236}">
                <a16:creationId xmlns:a16="http://schemas.microsoft.com/office/drawing/2014/main" id="{EF741E51-C2AA-481E-BCA9-AAA24E31AEBB}"/>
              </a:ext>
            </a:extLst>
          </p:cNvPr>
          <p:cNvPicPr>
            <a:picLocks noChangeAspect="1"/>
          </p:cNvPicPr>
          <p:nvPr userDrawn="1"/>
        </p:nvPicPr>
        <p:blipFill rotWithShape="1">
          <a:blip r:embed="rId5">
            <a:extLst>
              <a:ext uri="{96DAC541-7B7A-43D3-8B79-37D633B846F1}">
                <asvg:svgBlip xmlns:asvg="http://schemas.microsoft.com/office/drawing/2016/SVG/main" r:embed="rId6"/>
              </a:ext>
            </a:extLst>
          </a:blip>
          <a:srcRect l="58934" t="11636" r="12364" b="10950"/>
          <a:stretch/>
        </p:blipFill>
        <p:spPr>
          <a:xfrm>
            <a:off x="-10180" y="3318626"/>
            <a:ext cx="1312242" cy="3539374"/>
          </a:xfrm>
          <a:prstGeom prst="rect">
            <a:avLst/>
          </a:prstGeom>
        </p:spPr>
      </p:pic>
      <p:cxnSp>
        <p:nvCxnSpPr>
          <p:cNvPr id="16" name="Straight Connector 15">
            <a:extLst>
              <a:ext uri="{FF2B5EF4-FFF2-40B4-BE49-F238E27FC236}">
                <a16:creationId xmlns:a16="http://schemas.microsoft.com/office/drawing/2014/main" id="{BAFDDBD1-8A05-438C-BF89-7368383F9E2A}"/>
              </a:ext>
            </a:extLst>
          </p:cNvPr>
          <p:cNvCxnSpPr>
            <a:cxnSpLocks/>
          </p:cNvCxnSpPr>
          <p:nvPr userDrawn="1"/>
        </p:nvCxnSpPr>
        <p:spPr>
          <a:xfrm flipH="1" flipV="1">
            <a:off x="1702685" y="1919938"/>
            <a:ext cx="6765675" cy="3947"/>
          </a:xfrm>
          <a:prstGeom prst="line">
            <a:avLst/>
          </a:prstGeom>
          <a:ln w="76200" cap="rnd">
            <a:solidFill>
              <a:schemeClr val="accent6"/>
            </a:solidFill>
            <a:prstDash val="sysDot"/>
          </a:ln>
        </p:spPr>
        <p:style>
          <a:lnRef idx="1">
            <a:schemeClr val="accent1"/>
          </a:lnRef>
          <a:fillRef idx="0">
            <a:schemeClr val="accent1"/>
          </a:fillRef>
          <a:effectRef idx="0">
            <a:schemeClr val="accent1"/>
          </a:effectRef>
          <a:fontRef idx="minor">
            <a:schemeClr val="tx1"/>
          </a:fontRef>
        </p:style>
      </p:cxnSp>
      <p:sp>
        <p:nvSpPr>
          <p:cNvPr id="19" name="Text Placeholder 18">
            <a:extLst>
              <a:ext uri="{FF2B5EF4-FFF2-40B4-BE49-F238E27FC236}">
                <a16:creationId xmlns:a16="http://schemas.microsoft.com/office/drawing/2014/main" id="{F9E18172-D501-4DBE-A480-38C9C284FED8}"/>
              </a:ext>
            </a:extLst>
          </p:cNvPr>
          <p:cNvSpPr>
            <a:spLocks noGrp="1"/>
          </p:cNvSpPr>
          <p:nvPr>
            <p:ph type="body" sz="quarter" idx="13" hasCustomPrompt="1"/>
          </p:nvPr>
        </p:nvSpPr>
        <p:spPr>
          <a:xfrm>
            <a:off x="1702685" y="3429000"/>
            <a:ext cx="6643058" cy="1855302"/>
          </a:xfrm>
        </p:spPr>
        <p:txBody>
          <a:bodyPr anchor="ctr">
            <a:noAutofit/>
          </a:bodyPr>
          <a:lstStyle>
            <a:lvl1pPr>
              <a:defRPr>
                <a:solidFill>
                  <a:schemeClr val="bg1"/>
                </a:solidFill>
              </a:defRPr>
            </a:lvl1pPr>
            <a:lvl2pPr marL="0" indent="0" algn="l">
              <a:buNone/>
              <a:defRPr sz="28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1"/>
            <a:r>
              <a:rPr lang="en-US"/>
              <a:t>Name of Presenter</a:t>
            </a:r>
          </a:p>
          <a:p>
            <a:pPr lvl="1"/>
            <a:r>
              <a:rPr lang="en-US"/>
              <a:t>Position/Title</a:t>
            </a:r>
          </a:p>
          <a:p>
            <a:pPr lvl="1"/>
            <a:r>
              <a:rPr lang="en-US"/>
              <a:t>School/Department/Organization Info</a:t>
            </a:r>
          </a:p>
        </p:txBody>
      </p:sp>
      <p:pic>
        <p:nvPicPr>
          <p:cNvPr id="25" name="Graphic 24" descr="An organic corner shape">
            <a:extLst>
              <a:ext uri="{FF2B5EF4-FFF2-40B4-BE49-F238E27FC236}">
                <a16:creationId xmlns:a16="http://schemas.microsoft.com/office/drawing/2014/main" id="{9AA1C633-2E90-44DB-87D4-CE4A21F3280B}"/>
              </a:ext>
            </a:extLst>
          </p:cNvPr>
          <p:cNvPicPr>
            <a:picLocks noChangeAspect="1"/>
          </p:cNvPicPr>
          <p:nvPr userDrawn="1"/>
        </p:nvPicPr>
        <p:blipFill rotWithShape="1">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b="65540"/>
          <a:stretch/>
        </p:blipFill>
        <p:spPr>
          <a:xfrm>
            <a:off x="7620000" y="-1038"/>
            <a:ext cx="4572000" cy="1575516"/>
          </a:xfrm>
          <a:prstGeom prst="rect">
            <a:avLst/>
          </a:prstGeom>
        </p:spPr>
      </p:pic>
      <p:grpSp>
        <p:nvGrpSpPr>
          <p:cNvPr id="8" name="Group 7">
            <a:extLst>
              <a:ext uri="{FF2B5EF4-FFF2-40B4-BE49-F238E27FC236}">
                <a16:creationId xmlns:a16="http://schemas.microsoft.com/office/drawing/2014/main" id="{7CD2890C-5884-4D26-8362-39EA7F7C1847}"/>
              </a:ext>
            </a:extLst>
          </p:cNvPr>
          <p:cNvGrpSpPr/>
          <p:nvPr userDrawn="1"/>
        </p:nvGrpSpPr>
        <p:grpSpPr>
          <a:xfrm rot="16200000">
            <a:off x="10469429" y="1181806"/>
            <a:ext cx="2584807" cy="869620"/>
            <a:chOff x="9177476" y="5772727"/>
            <a:chExt cx="2584807" cy="869620"/>
          </a:xfrm>
          <a:solidFill>
            <a:schemeClr val="accent4">
              <a:lumMod val="50000"/>
            </a:schemeClr>
          </a:solidFill>
        </p:grpSpPr>
        <p:sp>
          <p:nvSpPr>
            <p:cNvPr id="9" name="Rectangle 8">
              <a:extLst>
                <a:ext uri="{FF2B5EF4-FFF2-40B4-BE49-F238E27FC236}">
                  <a16:creationId xmlns:a16="http://schemas.microsoft.com/office/drawing/2014/main" id="{C405C67F-4E50-4599-88FB-4D9E29A78352}"/>
                </a:ext>
              </a:extLst>
            </p:cNvPr>
            <p:cNvSpPr/>
            <p:nvPr userDrawn="1"/>
          </p:nvSpPr>
          <p:spPr>
            <a:xfrm>
              <a:off x="11660683"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9F7EC05-D291-4414-992A-84A2B43C81B6}"/>
                </a:ext>
              </a:extLst>
            </p:cNvPr>
            <p:cNvSpPr/>
            <p:nvPr userDrawn="1"/>
          </p:nvSpPr>
          <p:spPr>
            <a:xfrm>
              <a:off x="1126190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F8FB9A3-F079-4123-B7F5-95DD642D54BA}"/>
                </a:ext>
              </a:extLst>
            </p:cNvPr>
            <p:cNvSpPr/>
            <p:nvPr userDrawn="1"/>
          </p:nvSpPr>
          <p:spPr>
            <a:xfrm>
              <a:off x="1085817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2558173-9B13-4F39-B7BB-F9C798637E99}"/>
                </a:ext>
              </a:extLst>
            </p:cNvPr>
            <p:cNvSpPr/>
            <p:nvPr userDrawn="1"/>
          </p:nvSpPr>
          <p:spPr>
            <a:xfrm>
              <a:off x="10438963"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994A99F-C668-45A7-AB95-381C92823E25}"/>
                </a:ext>
              </a:extLst>
            </p:cNvPr>
            <p:cNvSpPr/>
            <p:nvPr userDrawn="1"/>
          </p:nvSpPr>
          <p:spPr>
            <a:xfrm>
              <a:off x="10019752"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4D6977C-7FDA-4FC3-95D3-F692954DF795}"/>
                </a:ext>
              </a:extLst>
            </p:cNvPr>
            <p:cNvSpPr/>
            <p:nvPr userDrawn="1"/>
          </p:nvSpPr>
          <p:spPr>
            <a:xfrm>
              <a:off x="959861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032CF65-D7A9-4C91-A38F-669323782F5A}"/>
                </a:ext>
              </a:extLst>
            </p:cNvPr>
            <p:cNvSpPr/>
            <p:nvPr userDrawn="1"/>
          </p:nvSpPr>
          <p:spPr>
            <a:xfrm>
              <a:off x="9177476"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Title 28">
            <a:extLst>
              <a:ext uri="{FF2B5EF4-FFF2-40B4-BE49-F238E27FC236}">
                <a16:creationId xmlns:a16="http://schemas.microsoft.com/office/drawing/2014/main" id="{396859DC-C857-43D2-B80C-3BFB3D501438}"/>
              </a:ext>
            </a:extLst>
          </p:cNvPr>
          <p:cNvSpPr>
            <a:spLocks noGrp="1"/>
          </p:cNvSpPr>
          <p:nvPr>
            <p:ph type="title" hasCustomPrompt="1"/>
          </p:nvPr>
        </p:nvSpPr>
        <p:spPr>
          <a:xfrm>
            <a:off x="1702685" y="2130681"/>
            <a:ext cx="9042786" cy="968513"/>
          </a:xfrm>
        </p:spPr>
        <p:txBody>
          <a:bodyPr/>
          <a:lstStyle>
            <a:lvl1pPr>
              <a:defRPr>
                <a:solidFill>
                  <a:schemeClr val="bg1"/>
                </a:solidFill>
              </a:defRPr>
            </a:lvl1pPr>
          </a:lstStyle>
          <a:p>
            <a:r>
              <a:rPr lang="en-US"/>
              <a:t>Presentation title</a:t>
            </a:r>
          </a:p>
        </p:txBody>
      </p:sp>
      <p:pic>
        <p:nvPicPr>
          <p:cNvPr id="3" name="Picture 2">
            <a:extLst>
              <a:ext uri="{FF2B5EF4-FFF2-40B4-BE49-F238E27FC236}">
                <a16:creationId xmlns:a16="http://schemas.microsoft.com/office/drawing/2014/main" id="{E2EA4674-7A1F-4354-8B70-98A8F0ABC353}"/>
              </a:ext>
            </a:extLst>
          </p:cNvPr>
          <p:cNvPicPr>
            <a:picLocks noChangeAspect="1"/>
          </p:cNvPicPr>
          <p:nvPr userDrawn="1"/>
        </p:nvPicPr>
        <p:blipFill>
          <a:blip r:embed="rId9">
            <a:extLst>
              <a:ext uri="{28A0092B-C50C-407E-A947-70E740481C1C}">
                <a14:useLocalDpi xmlns:a14="http://schemas.microsoft.com/office/drawing/2010/main" val="0"/>
              </a:ext>
            </a:extLst>
          </a:blip>
          <a:srcRect/>
          <a:stretch/>
        </p:blipFill>
        <p:spPr>
          <a:xfrm>
            <a:off x="444312" y="512082"/>
            <a:ext cx="5779766" cy="1229279"/>
          </a:xfrm>
          <a:prstGeom prst="rect">
            <a:avLst/>
          </a:prstGeom>
        </p:spPr>
      </p:pic>
      <p:pic>
        <p:nvPicPr>
          <p:cNvPr id="18" name="Picture 17">
            <a:extLst>
              <a:ext uri="{FF2B5EF4-FFF2-40B4-BE49-F238E27FC236}">
                <a16:creationId xmlns:a16="http://schemas.microsoft.com/office/drawing/2014/main" id="{CB845D88-A421-77DE-B135-C4A2424EAAFA}"/>
              </a:ext>
            </a:extLst>
          </p:cNvPr>
          <p:cNvPicPr>
            <a:picLocks noChangeAspect="1"/>
          </p:cNvPicPr>
          <p:nvPr userDrawn="1"/>
        </p:nvPicPr>
        <p:blipFill>
          <a:blip r:embed="rId10"/>
          <a:stretch>
            <a:fillRect/>
          </a:stretch>
        </p:blipFill>
        <p:spPr>
          <a:xfrm>
            <a:off x="6705600" y="3228558"/>
            <a:ext cx="5210686" cy="3357998"/>
          </a:xfrm>
          <a:prstGeom prst="rect">
            <a:avLst/>
          </a:prstGeom>
        </p:spPr>
      </p:pic>
    </p:spTree>
    <p:extLst>
      <p:ext uri="{BB962C8B-B14F-4D97-AF65-F5344CB8AC3E}">
        <p14:creationId xmlns:p14="http://schemas.microsoft.com/office/powerpoint/2010/main" val="2514047679"/>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45F4E-0F2C-4732-A61E-F835DF732D7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84FC493-1AE8-4F6B-AE76-D2C7514CEF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AD84568-CD1B-4D13-8750-78B78E5F4E59}"/>
              </a:ext>
            </a:extLst>
          </p:cNvPr>
          <p:cNvSpPr>
            <a:spLocks noGrp="1"/>
          </p:cNvSpPr>
          <p:nvPr>
            <p:ph type="dt" sz="half" idx="10"/>
          </p:nvPr>
        </p:nvSpPr>
        <p:spPr/>
        <p:txBody>
          <a:bodyPr/>
          <a:lstStyle/>
          <a:p>
            <a:fld id="{9E7F3E95-5449-464B-9A17-EBCF3AFEBB5B}" type="datetimeFigureOut">
              <a:rPr lang="en-US" smtClean="0"/>
              <a:t>6/6/2022</a:t>
            </a:fld>
            <a:endParaRPr lang="en-US"/>
          </a:p>
        </p:txBody>
      </p:sp>
      <p:sp>
        <p:nvSpPr>
          <p:cNvPr id="5" name="Footer Placeholder 4">
            <a:extLst>
              <a:ext uri="{FF2B5EF4-FFF2-40B4-BE49-F238E27FC236}">
                <a16:creationId xmlns:a16="http://schemas.microsoft.com/office/drawing/2014/main" id="{372D1C80-DE96-4308-A08F-FCEAA30D4A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E56E5D-B526-4744-81A1-31FCBA2DC333}"/>
              </a:ext>
            </a:extLst>
          </p:cNvPr>
          <p:cNvSpPr>
            <a:spLocks noGrp="1"/>
          </p:cNvSpPr>
          <p:nvPr>
            <p:ph type="sldNum" sz="quarter" idx="12"/>
          </p:nvPr>
        </p:nvSpPr>
        <p:spPr/>
        <p:txBody>
          <a:bodyPr/>
          <a:lstStyle/>
          <a:p>
            <a:fld id="{5B4CAECD-02FE-4C4A-9471-426DCC91B0DD}" type="slidenum">
              <a:rPr lang="en-US" smtClean="0"/>
              <a:t>‹#›</a:t>
            </a:fld>
            <a:endParaRPr lang="en-US"/>
          </a:p>
        </p:txBody>
      </p:sp>
    </p:spTree>
    <p:extLst>
      <p:ext uri="{BB962C8B-B14F-4D97-AF65-F5344CB8AC3E}">
        <p14:creationId xmlns:p14="http://schemas.microsoft.com/office/powerpoint/2010/main" val="3687481354"/>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45F4E-0F2C-4732-A61E-F835DF732D7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84FC493-1AE8-4F6B-AE76-D2C7514CEF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AD84568-CD1B-4D13-8750-78B78E5F4E59}"/>
              </a:ext>
            </a:extLst>
          </p:cNvPr>
          <p:cNvSpPr>
            <a:spLocks noGrp="1"/>
          </p:cNvSpPr>
          <p:nvPr>
            <p:ph type="dt" sz="half" idx="10"/>
          </p:nvPr>
        </p:nvSpPr>
        <p:spPr/>
        <p:txBody>
          <a:bodyPr/>
          <a:lstStyle/>
          <a:p>
            <a:fld id="{9E7F3E95-5449-464B-9A17-EBCF3AFEBB5B}" type="datetimeFigureOut">
              <a:rPr lang="en-US" smtClean="0"/>
              <a:t>6/6/2022</a:t>
            </a:fld>
            <a:endParaRPr lang="en-US"/>
          </a:p>
        </p:txBody>
      </p:sp>
      <p:sp>
        <p:nvSpPr>
          <p:cNvPr id="5" name="Footer Placeholder 4">
            <a:extLst>
              <a:ext uri="{FF2B5EF4-FFF2-40B4-BE49-F238E27FC236}">
                <a16:creationId xmlns:a16="http://schemas.microsoft.com/office/drawing/2014/main" id="{372D1C80-DE96-4308-A08F-FCEAA30D4A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E56E5D-B526-4744-81A1-31FCBA2DC333}"/>
              </a:ext>
            </a:extLst>
          </p:cNvPr>
          <p:cNvSpPr>
            <a:spLocks noGrp="1"/>
          </p:cNvSpPr>
          <p:nvPr>
            <p:ph type="sldNum" sz="quarter" idx="12"/>
          </p:nvPr>
        </p:nvSpPr>
        <p:spPr/>
        <p:txBody>
          <a:bodyPr/>
          <a:lstStyle/>
          <a:p>
            <a:fld id="{5B4CAECD-02FE-4C4A-9471-426DCC91B0DD}" type="slidenum">
              <a:rPr lang="en-US" smtClean="0"/>
              <a:t>‹#›</a:t>
            </a:fld>
            <a:endParaRPr lang="en-US"/>
          </a:p>
        </p:txBody>
      </p:sp>
      <p:pic>
        <p:nvPicPr>
          <p:cNvPr id="10" name="Google Shape;47;p36" descr="An organic corner shape">
            <a:extLst>
              <a:ext uri="{FF2B5EF4-FFF2-40B4-BE49-F238E27FC236}">
                <a16:creationId xmlns:a16="http://schemas.microsoft.com/office/drawing/2014/main" id="{E2ED4CF9-3781-323F-1587-F784BB602B60}"/>
              </a:ext>
            </a:extLst>
          </p:cNvPr>
          <p:cNvPicPr preferRelativeResize="0"/>
          <p:nvPr userDrawn="1"/>
        </p:nvPicPr>
        <p:blipFill rotWithShape="1">
          <a:blip r:embed="rId2">
            <a:alphaModFix/>
          </a:blip>
          <a:srcRect t="47415" r="11642"/>
          <a:stretch/>
        </p:blipFill>
        <p:spPr>
          <a:xfrm>
            <a:off x="-10180" y="4453838"/>
            <a:ext cx="4039730" cy="2404162"/>
          </a:xfrm>
          <a:prstGeom prst="rect">
            <a:avLst/>
          </a:prstGeom>
          <a:noFill/>
          <a:ln>
            <a:noFill/>
          </a:ln>
        </p:spPr>
      </p:pic>
      <p:pic>
        <p:nvPicPr>
          <p:cNvPr id="11" name="Google Shape;48;p36" descr="A circle filled with diagonal lines">
            <a:extLst>
              <a:ext uri="{FF2B5EF4-FFF2-40B4-BE49-F238E27FC236}">
                <a16:creationId xmlns:a16="http://schemas.microsoft.com/office/drawing/2014/main" id="{CA973619-84A8-E134-7300-EED39C32067E}"/>
              </a:ext>
            </a:extLst>
          </p:cNvPr>
          <p:cNvPicPr preferRelativeResize="0"/>
          <p:nvPr userDrawn="1"/>
        </p:nvPicPr>
        <p:blipFill rotWithShape="1">
          <a:blip r:embed="rId3">
            <a:alphaModFix/>
          </a:blip>
          <a:srcRect l="58934" t="11636" r="12364" b="10950"/>
          <a:stretch/>
        </p:blipFill>
        <p:spPr>
          <a:xfrm>
            <a:off x="-10180" y="3318626"/>
            <a:ext cx="1312242" cy="3539374"/>
          </a:xfrm>
          <a:prstGeom prst="rect">
            <a:avLst/>
          </a:prstGeom>
          <a:noFill/>
          <a:ln>
            <a:noFill/>
          </a:ln>
        </p:spPr>
      </p:pic>
      <p:cxnSp>
        <p:nvCxnSpPr>
          <p:cNvPr id="12" name="Straight Connector 11">
            <a:extLst>
              <a:ext uri="{FF2B5EF4-FFF2-40B4-BE49-F238E27FC236}">
                <a16:creationId xmlns:a16="http://schemas.microsoft.com/office/drawing/2014/main" id="{13F14C4D-58AA-9099-766C-9B280765F62B}"/>
              </a:ext>
            </a:extLst>
          </p:cNvPr>
          <p:cNvCxnSpPr>
            <a:cxnSpLocks/>
          </p:cNvCxnSpPr>
          <p:nvPr userDrawn="1"/>
        </p:nvCxnSpPr>
        <p:spPr>
          <a:xfrm flipH="1">
            <a:off x="1168400" y="6176963"/>
            <a:ext cx="6747350" cy="0"/>
          </a:xfrm>
          <a:prstGeom prst="line">
            <a:avLst/>
          </a:prstGeom>
          <a:ln w="76200" cap="rnd">
            <a:solidFill>
              <a:schemeClr val="accent2">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2691104"/>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ation Highlight Slide" preserve="1" userDrawn="1">
  <p:cSld name="Quotation Highlight Slide">
    <p:spTree>
      <p:nvGrpSpPr>
        <p:cNvPr id="1" name="Shape 84"/>
        <p:cNvGrpSpPr/>
        <p:nvPr/>
      </p:nvGrpSpPr>
      <p:grpSpPr>
        <a:xfrm>
          <a:off x="0" y="0"/>
          <a:ext cx="0" cy="0"/>
          <a:chOff x="0" y="0"/>
          <a:chExt cx="0" cy="0"/>
        </a:xfrm>
      </p:grpSpPr>
      <p:sp>
        <p:nvSpPr>
          <p:cNvPr id="85" name="Google Shape;85;p45"/>
          <p:cNvSpPr/>
          <p:nvPr/>
        </p:nvSpPr>
        <p:spPr>
          <a:xfrm>
            <a:off x="2007704" y="0"/>
            <a:ext cx="10193049" cy="6858000"/>
          </a:xfrm>
          <a:prstGeom prst="rect">
            <a:avLst/>
          </a:prstGeom>
          <a:solidFill>
            <a:srgbClr val="2B4B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Calibri" panose="020F0502020204030204" pitchFamily="34" charset="0"/>
              <a:ea typeface="Arial"/>
              <a:cs typeface="Calibri" panose="020F0502020204030204" pitchFamily="34" charset="0"/>
              <a:sym typeface="Arial"/>
            </a:endParaRPr>
          </a:p>
        </p:txBody>
      </p:sp>
      <p:sp>
        <p:nvSpPr>
          <p:cNvPr id="91" name="Google Shape;91;p45"/>
          <p:cNvSpPr txBox="1"/>
          <p:nvPr/>
        </p:nvSpPr>
        <p:spPr>
          <a:xfrm>
            <a:off x="11332473" y="6161286"/>
            <a:ext cx="395573" cy="365125"/>
          </a:xfrm>
          <a:prstGeom prst="rect">
            <a:avLst/>
          </a:prstGeom>
          <a:noFill/>
          <a:ln>
            <a:noFill/>
          </a:ln>
        </p:spPr>
        <p:txBody>
          <a:bodyPr spcFirstLastPara="1" wrap="square" lIns="45700" tIns="22850" rIns="45700" bIns="22850" anchor="ctr" anchorCtr="0">
            <a:noAutofit/>
          </a:bodyPr>
          <a:lstStyle/>
          <a:p>
            <a:pPr marL="0" marR="0" lvl="0" indent="0" algn="ctr" rtl="0">
              <a:spcBef>
                <a:spcPts val="0"/>
              </a:spcBef>
              <a:spcAft>
                <a:spcPts val="0"/>
              </a:spcAft>
              <a:buNone/>
            </a:pPr>
            <a:fld id="{00000000-1234-1234-1234-123412341234}" type="slidenum">
              <a:rPr lang="en-US" sz="1200" b="1">
                <a:solidFill>
                  <a:schemeClr val="lt1"/>
                </a:solidFill>
                <a:latin typeface="Calibri" panose="020F0502020204030204" pitchFamily="34" charset="0"/>
                <a:ea typeface="Helvetica Neue"/>
                <a:cs typeface="Calibri" panose="020F0502020204030204" pitchFamily="34" charset="0"/>
                <a:sym typeface="Helvetica Neue"/>
              </a:rPr>
              <a:t>‹#›</a:t>
            </a:fld>
            <a:endParaRPr sz="1200" b="1">
              <a:solidFill>
                <a:schemeClr val="lt1"/>
              </a:solidFill>
              <a:latin typeface="Calibri" panose="020F0502020204030204" pitchFamily="34" charset="0"/>
              <a:ea typeface="Helvetica Neue"/>
              <a:cs typeface="Calibri" panose="020F0502020204030204" pitchFamily="34" charset="0"/>
              <a:sym typeface="Helvetica Neue"/>
            </a:endParaRPr>
          </a:p>
        </p:txBody>
      </p:sp>
      <p:pic>
        <p:nvPicPr>
          <p:cNvPr id="13" name="Picture 12">
            <a:extLst>
              <a:ext uri="{FF2B5EF4-FFF2-40B4-BE49-F238E27FC236}">
                <a16:creationId xmlns:a16="http://schemas.microsoft.com/office/drawing/2014/main" id="{85F68321-FDF1-B2B5-8B63-8089615761C1}"/>
              </a:ext>
            </a:extLst>
          </p:cNvPr>
          <p:cNvPicPr>
            <a:picLocks noChangeAspect="1"/>
          </p:cNvPicPr>
          <p:nvPr userDrawn="1"/>
        </p:nvPicPr>
        <p:blipFill>
          <a:blip r:embed="rId2"/>
          <a:stretch>
            <a:fillRect/>
          </a:stretch>
        </p:blipFill>
        <p:spPr>
          <a:xfrm>
            <a:off x="10474663" y="408476"/>
            <a:ext cx="1462571" cy="942546"/>
          </a:xfrm>
          <a:prstGeom prst="rect">
            <a:avLst/>
          </a:prstGeom>
        </p:spPr>
      </p:pic>
      <p:pic>
        <p:nvPicPr>
          <p:cNvPr id="15" name="Google Shape;191;p49" descr="An organic corner shape">
            <a:extLst>
              <a:ext uri="{FF2B5EF4-FFF2-40B4-BE49-F238E27FC236}">
                <a16:creationId xmlns:a16="http://schemas.microsoft.com/office/drawing/2014/main" id="{FB6EB3C1-2A9A-FAB2-E868-4E953B271F16}"/>
              </a:ext>
            </a:extLst>
          </p:cNvPr>
          <p:cNvPicPr preferRelativeResize="0"/>
          <p:nvPr userDrawn="1"/>
        </p:nvPicPr>
        <p:blipFill rotWithShape="1">
          <a:blip r:embed="rId3">
            <a:alphaModFix/>
          </a:blip>
          <a:srcRect l="11893" b="65540"/>
          <a:stretch/>
        </p:blipFill>
        <p:spPr>
          <a:xfrm rot="-5400000" flipH="1">
            <a:off x="-2023989" y="1634025"/>
            <a:ext cx="7247962" cy="3199985"/>
          </a:xfrm>
          <a:prstGeom prst="rect">
            <a:avLst/>
          </a:prstGeom>
          <a:noFill/>
          <a:ln>
            <a:noFill/>
          </a:ln>
        </p:spPr>
      </p:pic>
      <p:pic>
        <p:nvPicPr>
          <p:cNvPr id="17" name="Google Shape;200;p49" descr="A square made of dots">
            <a:extLst>
              <a:ext uri="{FF2B5EF4-FFF2-40B4-BE49-F238E27FC236}">
                <a16:creationId xmlns:a16="http://schemas.microsoft.com/office/drawing/2014/main" id="{36484840-0458-E308-25D4-DFFED3AC48F2}"/>
              </a:ext>
            </a:extLst>
          </p:cNvPr>
          <p:cNvPicPr preferRelativeResize="0"/>
          <p:nvPr userDrawn="1"/>
        </p:nvPicPr>
        <p:blipFill rotWithShape="1">
          <a:blip r:embed="rId4">
            <a:alphaModFix/>
          </a:blip>
          <a:srcRect l="44777" t="13758" r="30555" b="40299"/>
          <a:stretch/>
        </p:blipFill>
        <p:spPr>
          <a:xfrm rot="5400000">
            <a:off x="486330" y="4207589"/>
            <a:ext cx="1127760" cy="2100421"/>
          </a:xfrm>
          <a:prstGeom prst="rect">
            <a:avLst/>
          </a:prstGeom>
          <a:noFill/>
          <a:ln>
            <a:noFill/>
          </a:ln>
        </p:spPr>
      </p:pic>
    </p:spTree>
    <p:extLst>
      <p:ext uri="{BB962C8B-B14F-4D97-AF65-F5344CB8AC3E}">
        <p14:creationId xmlns:p14="http://schemas.microsoft.com/office/powerpoint/2010/main" val="5636455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ation Highlight Slide" preserve="1" userDrawn="1">
  <p:cSld name="1_Quotation Highlight Slide">
    <p:spTree>
      <p:nvGrpSpPr>
        <p:cNvPr id="1" name="Shape 84"/>
        <p:cNvGrpSpPr/>
        <p:nvPr/>
      </p:nvGrpSpPr>
      <p:grpSpPr>
        <a:xfrm>
          <a:off x="0" y="0"/>
          <a:ext cx="0" cy="0"/>
          <a:chOff x="0" y="0"/>
          <a:chExt cx="0" cy="0"/>
        </a:xfrm>
      </p:grpSpPr>
      <p:sp>
        <p:nvSpPr>
          <p:cNvPr id="85" name="Google Shape;85;p45"/>
          <p:cNvSpPr/>
          <p:nvPr/>
        </p:nvSpPr>
        <p:spPr>
          <a:xfrm>
            <a:off x="2027583" y="0"/>
            <a:ext cx="10173170" cy="6858000"/>
          </a:xfrm>
          <a:prstGeom prst="rect">
            <a:avLst/>
          </a:prstGeom>
          <a:solidFill>
            <a:srgbClr val="B04C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Calibri" panose="020F0502020204030204" pitchFamily="34" charset="0"/>
              <a:ea typeface="Arial"/>
              <a:cs typeface="Calibri" panose="020F0502020204030204" pitchFamily="34" charset="0"/>
              <a:sym typeface="Arial"/>
            </a:endParaRPr>
          </a:p>
        </p:txBody>
      </p:sp>
      <p:sp>
        <p:nvSpPr>
          <p:cNvPr id="91" name="Google Shape;91;p45"/>
          <p:cNvSpPr txBox="1"/>
          <p:nvPr/>
        </p:nvSpPr>
        <p:spPr>
          <a:xfrm>
            <a:off x="11332473" y="6161286"/>
            <a:ext cx="395573" cy="365125"/>
          </a:xfrm>
          <a:prstGeom prst="rect">
            <a:avLst/>
          </a:prstGeom>
          <a:noFill/>
          <a:ln>
            <a:noFill/>
          </a:ln>
        </p:spPr>
        <p:txBody>
          <a:bodyPr spcFirstLastPara="1" wrap="square" lIns="45700" tIns="22850" rIns="45700" bIns="22850" anchor="ctr" anchorCtr="0">
            <a:noAutofit/>
          </a:bodyPr>
          <a:lstStyle/>
          <a:p>
            <a:pPr marL="0" marR="0" lvl="0" indent="0" algn="ctr" rtl="0">
              <a:spcBef>
                <a:spcPts val="0"/>
              </a:spcBef>
              <a:spcAft>
                <a:spcPts val="0"/>
              </a:spcAft>
              <a:buNone/>
            </a:pPr>
            <a:fld id="{00000000-1234-1234-1234-123412341234}" type="slidenum">
              <a:rPr lang="en-US" sz="1200" b="1">
                <a:solidFill>
                  <a:schemeClr val="lt1"/>
                </a:solidFill>
                <a:latin typeface="Calibri" panose="020F0502020204030204" pitchFamily="34" charset="0"/>
                <a:ea typeface="Helvetica Neue"/>
                <a:cs typeface="Calibri" panose="020F0502020204030204" pitchFamily="34" charset="0"/>
                <a:sym typeface="Helvetica Neue"/>
              </a:rPr>
              <a:t>‹#›</a:t>
            </a:fld>
            <a:endParaRPr sz="1200" b="1">
              <a:solidFill>
                <a:schemeClr val="lt1"/>
              </a:solidFill>
              <a:latin typeface="Calibri" panose="020F0502020204030204" pitchFamily="34" charset="0"/>
              <a:ea typeface="Helvetica Neue"/>
              <a:cs typeface="Calibri" panose="020F0502020204030204" pitchFamily="34" charset="0"/>
              <a:sym typeface="Helvetica Neue"/>
            </a:endParaRPr>
          </a:p>
        </p:txBody>
      </p:sp>
      <p:pic>
        <p:nvPicPr>
          <p:cNvPr id="13" name="Picture 12">
            <a:extLst>
              <a:ext uri="{FF2B5EF4-FFF2-40B4-BE49-F238E27FC236}">
                <a16:creationId xmlns:a16="http://schemas.microsoft.com/office/drawing/2014/main" id="{85F68321-FDF1-B2B5-8B63-8089615761C1}"/>
              </a:ext>
            </a:extLst>
          </p:cNvPr>
          <p:cNvPicPr>
            <a:picLocks noChangeAspect="1"/>
          </p:cNvPicPr>
          <p:nvPr userDrawn="1"/>
        </p:nvPicPr>
        <p:blipFill>
          <a:blip r:embed="rId2"/>
          <a:stretch>
            <a:fillRect/>
          </a:stretch>
        </p:blipFill>
        <p:spPr>
          <a:xfrm>
            <a:off x="10474663" y="408476"/>
            <a:ext cx="1462571" cy="942546"/>
          </a:xfrm>
          <a:prstGeom prst="rect">
            <a:avLst/>
          </a:prstGeom>
        </p:spPr>
      </p:pic>
      <p:pic>
        <p:nvPicPr>
          <p:cNvPr id="15" name="Google Shape;191;p49" descr="An organic corner shape">
            <a:extLst>
              <a:ext uri="{FF2B5EF4-FFF2-40B4-BE49-F238E27FC236}">
                <a16:creationId xmlns:a16="http://schemas.microsoft.com/office/drawing/2014/main" id="{FB6EB3C1-2A9A-FAB2-E868-4E953B271F16}"/>
              </a:ext>
            </a:extLst>
          </p:cNvPr>
          <p:cNvPicPr preferRelativeResize="0"/>
          <p:nvPr userDrawn="1"/>
        </p:nvPicPr>
        <p:blipFill rotWithShape="1">
          <a:blip r:embed="rId3">
            <a:alphaModFix/>
          </a:blip>
          <a:srcRect l="11893" b="65540"/>
          <a:stretch/>
        </p:blipFill>
        <p:spPr>
          <a:xfrm rot="-5400000" flipH="1">
            <a:off x="-2023989" y="1634031"/>
            <a:ext cx="7247962" cy="3199985"/>
          </a:xfrm>
          <a:prstGeom prst="rect">
            <a:avLst/>
          </a:prstGeom>
          <a:noFill/>
          <a:ln>
            <a:noFill/>
          </a:ln>
        </p:spPr>
      </p:pic>
      <p:pic>
        <p:nvPicPr>
          <p:cNvPr id="17" name="Google Shape;200;p49" descr="A square made of dots">
            <a:extLst>
              <a:ext uri="{FF2B5EF4-FFF2-40B4-BE49-F238E27FC236}">
                <a16:creationId xmlns:a16="http://schemas.microsoft.com/office/drawing/2014/main" id="{36484840-0458-E308-25D4-DFFED3AC48F2}"/>
              </a:ext>
            </a:extLst>
          </p:cNvPr>
          <p:cNvPicPr preferRelativeResize="0"/>
          <p:nvPr userDrawn="1"/>
        </p:nvPicPr>
        <p:blipFill rotWithShape="1">
          <a:blip r:embed="rId4">
            <a:alphaModFix/>
          </a:blip>
          <a:srcRect l="44777" t="13758" r="30555" b="40299"/>
          <a:stretch/>
        </p:blipFill>
        <p:spPr>
          <a:xfrm rot="5400000">
            <a:off x="486330" y="4207589"/>
            <a:ext cx="1127760" cy="2100421"/>
          </a:xfrm>
          <a:prstGeom prst="rect">
            <a:avLst/>
          </a:prstGeom>
          <a:noFill/>
          <a:ln>
            <a:noFill/>
          </a:ln>
        </p:spPr>
      </p:pic>
    </p:spTree>
    <p:extLst>
      <p:ext uri="{BB962C8B-B14F-4D97-AF65-F5344CB8AC3E}">
        <p14:creationId xmlns:p14="http://schemas.microsoft.com/office/powerpoint/2010/main" val="33240757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5.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sv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sv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7" name="Graphic 26" descr="An organic corner shape">
            <a:extLst>
              <a:ext uri="{FF2B5EF4-FFF2-40B4-BE49-F238E27FC236}">
                <a16:creationId xmlns:a16="http://schemas.microsoft.com/office/drawing/2014/main" id="{EFEF7BE9-DB43-45AE-B478-3442DE522442}"/>
              </a:ext>
            </a:extLst>
          </p:cNvPr>
          <p:cNvPicPr>
            <a:picLocks noChangeAspect="1"/>
          </p:cNvPicPr>
          <p:nvPr userDrawn="1"/>
        </p:nvPicPr>
        <p:blipFill rotWithShape="1">
          <a:blip r:embed="rId14">
            <a:extLst>
              <a:ext uri="{96DAC541-7B7A-43D3-8B79-37D633B846F1}">
                <asvg:svgBlip xmlns:asvg="http://schemas.microsoft.com/office/drawing/2016/SVG/main" r:embed="rId15"/>
              </a:ext>
            </a:extLst>
          </a:blip>
          <a:srcRect t="47415" r="11642"/>
          <a:stretch/>
        </p:blipFill>
        <p:spPr>
          <a:xfrm>
            <a:off x="-10180" y="4453838"/>
            <a:ext cx="4039730" cy="2404162"/>
          </a:xfrm>
          <a:prstGeom prst="rect">
            <a:avLst/>
          </a:prstGeom>
        </p:spPr>
      </p:pic>
      <p:sp>
        <p:nvSpPr>
          <p:cNvPr id="2" name="Title Placeholder 1">
            <a:extLst>
              <a:ext uri="{FF2B5EF4-FFF2-40B4-BE49-F238E27FC236}">
                <a16:creationId xmlns:a16="http://schemas.microsoft.com/office/drawing/2014/main" id="{92E86483-6E9F-4A19-AB07-369FDAF54760}"/>
              </a:ext>
            </a:extLst>
          </p:cNvPr>
          <p:cNvSpPr>
            <a:spLocks noGrp="1"/>
          </p:cNvSpPr>
          <p:nvPr>
            <p:ph type="title"/>
          </p:nvPr>
        </p:nvSpPr>
        <p:spPr>
          <a:xfrm>
            <a:off x="645941" y="489924"/>
            <a:ext cx="9082603" cy="110503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27E54BC-E1DC-4C7D-8870-B795F3C7FF85}"/>
              </a:ext>
            </a:extLst>
          </p:cNvPr>
          <p:cNvSpPr>
            <a:spLocks noGrp="1"/>
          </p:cNvSpPr>
          <p:nvPr>
            <p:ph type="body" idx="1"/>
          </p:nvPr>
        </p:nvSpPr>
        <p:spPr>
          <a:xfrm>
            <a:off x="1455592" y="1825625"/>
            <a:ext cx="9700088" cy="39769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B75AF7-2DA6-4D59-8AAC-43E84189A1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rgbClr val="000000"/>
                </a:solidFill>
              </a:defRPr>
            </a:lvl1pPr>
          </a:lstStyle>
          <a:p>
            <a:fld id="{9E7F3E95-5449-464B-9A17-EBCF3AFEBB5B}" type="datetimeFigureOut">
              <a:rPr lang="en-US" smtClean="0"/>
              <a:pPr/>
              <a:t>6/6/2022</a:t>
            </a:fld>
            <a:endParaRPr lang="en-US"/>
          </a:p>
        </p:txBody>
      </p:sp>
      <p:sp>
        <p:nvSpPr>
          <p:cNvPr id="5" name="Footer Placeholder 4">
            <a:extLst>
              <a:ext uri="{FF2B5EF4-FFF2-40B4-BE49-F238E27FC236}">
                <a16:creationId xmlns:a16="http://schemas.microsoft.com/office/drawing/2014/main" id="{A05576DC-A8DA-414B-BA36-1E29105A6F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rgbClr val="000000"/>
                </a:solidFill>
              </a:defRPr>
            </a:lvl1pPr>
          </a:lstStyle>
          <a:p>
            <a:endParaRPr lang="en-US"/>
          </a:p>
        </p:txBody>
      </p:sp>
      <p:sp>
        <p:nvSpPr>
          <p:cNvPr id="6" name="Slide Number Placeholder 5">
            <a:extLst>
              <a:ext uri="{FF2B5EF4-FFF2-40B4-BE49-F238E27FC236}">
                <a16:creationId xmlns:a16="http://schemas.microsoft.com/office/drawing/2014/main" id="{B30DA140-7F73-4544-B23B-EA72384812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000000"/>
                </a:solidFill>
              </a:defRPr>
            </a:lvl1pPr>
          </a:lstStyle>
          <a:p>
            <a:fld id="{5B4CAECD-02FE-4C4A-9471-426DCC91B0DD}" type="slidenum">
              <a:rPr lang="en-US" smtClean="0"/>
              <a:pPr/>
              <a:t>‹#›</a:t>
            </a:fld>
            <a:endParaRPr lang="en-US"/>
          </a:p>
        </p:txBody>
      </p:sp>
      <p:pic>
        <p:nvPicPr>
          <p:cNvPr id="29" name="Graphic 28" descr="A circle filled with diagonal lines">
            <a:extLst>
              <a:ext uri="{FF2B5EF4-FFF2-40B4-BE49-F238E27FC236}">
                <a16:creationId xmlns:a16="http://schemas.microsoft.com/office/drawing/2014/main" id="{03694717-BA82-4E7F-8292-CEF070B0526F}"/>
              </a:ext>
            </a:extLst>
          </p:cNvPr>
          <p:cNvPicPr>
            <a:picLocks noChangeAspect="1"/>
          </p:cNvPicPr>
          <p:nvPr userDrawn="1"/>
        </p:nvPicPr>
        <p:blipFill rotWithShape="1">
          <a:blip r:embed="rId16">
            <a:extLst>
              <a:ext uri="{96DAC541-7B7A-43D3-8B79-37D633B846F1}">
                <asvg:svgBlip xmlns:asvg="http://schemas.microsoft.com/office/drawing/2016/SVG/main" r:embed="rId17"/>
              </a:ext>
            </a:extLst>
          </a:blip>
          <a:srcRect l="58934" t="11636" r="12364" b="10950"/>
          <a:stretch/>
        </p:blipFill>
        <p:spPr>
          <a:xfrm>
            <a:off x="-10180" y="3318626"/>
            <a:ext cx="1312242" cy="3539374"/>
          </a:xfrm>
          <a:prstGeom prst="rect">
            <a:avLst/>
          </a:prstGeom>
        </p:spPr>
      </p:pic>
      <p:cxnSp>
        <p:nvCxnSpPr>
          <p:cNvPr id="155" name="Straight Connector 154">
            <a:extLst>
              <a:ext uri="{FF2B5EF4-FFF2-40B4-BE49-F238E27FC236}">
                <a16:creationId xmlns:a16="http://schemas.microsoft.com/office/drawing/2014/main" id="{ED59A799-0579-40F8-AD74-ACE2CA728E8C}"/>
              </a:ext>
            </a:extLst>
          </p:cNvPr>
          <p:cNvCxnSpPr>
            <a:cxnSpLocks/>
          </p:cNvCxnSpPr>
          <p:nvPr userDrawn="1"/>
        </p:nvCxnSpPr>
        <p:spPr>
          <a:xfrm flipH="1">
            <a:off x="1168400" y="6176963"/>
            <a:ext cx="6747350" cy="0"/>
          </a:xfrm>
          <a:prstGeom prst="line">
            <a:avLst/>
          </a:prstGeom>
          <a:ln w="76200" cap="rnd">
            <a:solidFill>
              <a:schemeClr val="accent2">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0CD6BC24-149B-A395-203F-435B3B764553}"/>
              </a:ext>
            </a:extLst>
          </p:cNvPr>
          <p:cNvPicPr>
            <a:picLocks noChangeAspect="1"/>
          </p:cNvPicPr>
          <p:nvPr userDrawn="1"/>
        </p:nvPicPr>
        <p:blipFill>
          <a:blip r:embed="rId18"/>
          <a:stretch>
            <a:fillRect/>
          </a:stretch>
        </p:blipFill>
        <p:spPr>
          <a:xfrm>
            <a:off x="10440834" y="351099"/>
            <a:ext cx="1500070" cy="966712"/>
          </a:xfrm>
          <a:prstGeom prst="rect">
            <a:avLst/>
          </a:prstGeom>
        </p:spPr>
      </p:pic>
    </p:spTree>
    <p:extLst>
      <p:ext uri="{BB962C8B-B14F-4D97-AF65-F5344CB8AC3E}">
        <p14:creationId xmlns:p14="http://schemas.microsoft.com/office/powerpoint/2010/main" val="4196739021"/>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691" r:id="rId5"/>
    <p:sldLayoutId id="2147483679" r:id="rId6"/>
    <p:sldLayoutId id="2147483709" r:id="rId7"/>
    <p:sldLayoutId id="2147483703" r:id="rId8"/>
    <p:sldLayoutId id="2147483704" r:id="rId9"/>
    <p:sldLayoutId id="2147483701" r:id="rId10"/>
    <p:sldLayoutId id="2147483702" r:id="rId11"/>
    <p:sldLayoutId id="2147483710" r:id="rId12"/>
  </p:sldLayoutIdLst>
  <p:hf hdr="0" ftr="0" dt="0"/>
  <p:txStyles>
    <p:titleStyle>
      <a:lvl1pPr algn="l" defTabSz="914400" rtl="0" eaLnBrk="1" latinLnBrk="0" hangingPunct="1">
        <a:lnSpc>
          <a:spcPct val="90000"/>
        </a:lnSpc>
        <a:spcBef>
          <a:spcPct val="0"/>
        </a:spcBef>
        <a:buNone/>
        <a:defRPr sz="4400" b="1" strike="noStrike" kern="1200" cap="all" spc="600" baseline="0">
          <a:solidFill>
            <a:schemeClr val="tx1"/>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b="1" kern="1200">
          <a:solidFill>
            <a:schemeClr val="tx2">
              <a:lumMod val="50000"/>
            </a:schemeClr>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2"/>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chart" Target="../charts/chart3.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1.png"/><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3.png"/><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5.png"/><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7.png"/><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9.jpeg"/><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chart" Target="../charts/chart2.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61285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093F31-34A0-49BD-960C-EE59C8DED413}"/>
              </a:ext>
            </a:extLst>
          </p:cNvPr>
          <p:cNvSpPr>
            <a:spLocks noGrp="1"/>
          </p:cNvSpPr>
          <p:nvPr>
            <p:ph type="subTitle" idx="1"/>
          </p:nvPr>
        </p:nvSpPr>
        <p:spPr>
          <a:xfrm>
            <a:off x="3542306" y="261921"/>
            <a:ext cx="4874150" cy="646331"/>
          </a:xfrm>
          <a:solidFill>
            <a:schemeClr val="bg2"/>
          </a:solidFill>
          <a:ln>
            <a:solidFill>
              <a:schemeClr val="bg2"/>
            </a:solidFill>
          </a:ln>
        </p:spPr>
        <p:txBody>
          <a:bodyPr anchor="ctr">
            <a:normAutofit/>
          </a:bodyPr>
          <a:lstStyle/>
          <a:p>
            <a:r>
              <a:rPr lang="en-US" sz="2800" b="0">
                <a:solidFill>
                  <a:schemeClr val="bg1"/>
                </a:solidFill>
                <a:latin typeface="Calibri" panose="020F0502020204030204" pitchFamily="34" charset="0"/>
                <a:cs typeface="Calibri" panose="020F0502020204030204" pitchFamily="34" charset="0"/>
              </a:rPr>
              <a:t>BIE Funding Per Student - 2023 </a:t>
            </a:r>
          </a:p>
        </p:txBody>
      </p:sp>
      <p:sp>
        <p:nvSpPr>
          <p:cNvPr id="4" name="Slide Number Placeholder 3">
            <a:extLst>
              <a:ext uri="{FF2B5EF4-FFF2-40B4-BE49-F238E27FC236}">
                <a16:creationId xmlns:a16="http://schemas.microsoft.com/office/drawing/2014/main" id="{FD61B7A6-07AC-4AAE-8945-AAE8D7CE5BC0}"/>
              </a:ext>
            </a:extLst>
          </p:cNvPr>
          <p:cNvSpPr>
            <a:spLocks noGrp="1"/>
          </p:cNvSpPr>
          <p:nvPr>
            <p:ph type="sldNum" sz="quarter" idx="12"/>
          </p:nvPr>
        </p:nvSpPr>
        <p:spPr/>
        <p:txBody>
          <a:bodyPr/>
          <a:lstStyle/>
          <a:p>
            <a:fld id="{5B4CAECD-02FE-4C4A-9471-426DCC91B0DD}" type="slidenum">
              <a:rPr lang="en-US" smtClean="0"/>
              <a:t>10</a:t>
            </a:fld>
            <a:endParaRPr lang="en-US"/>
          </a:p>
        </p:txBody>
      </p:sp>
      <p:sp>
        <p:nvSpPr>
          <p:cNvPr id="12" name="TextBox 11">
            <a:extLst>
              <a:ext uri="{FF2B5EF4-FFF2-40B4-BE49-F238E27FC236}">
                <a16:creationId xmlns:a16="http://schemas.microsoft.com/office/drawing/2014/main" id="{1BFB462C-729E-4FF1-8711-41FDC2C78FF5}"/>
              </a:ext>
            </a:extLst>
          </p:cNvPr>
          <p:cNvSpPr txBox="1"/>
          <p:nvPr/>
        </p:nvSpPr>
        <p:spPr>
          <a:xfrm>
            <a:off x="2970142" y="1073966"/>
            <a:ext cx="6018477" cy="707886"/>
          </a:xfrm>
          <a:prstGeom prst="rect">
            <a:avLst/>
          </a:prstGeom>
          <a:noFill/>
          <a:ln w="19050">
            <a:solidFill>
              <a:schemeClr val="bg2"/>
            </a:solidFill>
          </a:ln>
        </p:spPr>
        <p:txBody>
          <a:bodyPr wrap="square">
            <a:spAutoFit/>
          </a:bodyPr>
          <a:lstStyle/>
          <a:p>
            <a:pPr algn="ctr"/>
            <a:r>
              <a:rPr lang="en-US" sz="2000" u="none" strike="noStrike" baseline="0">
                <a:solidFill>
                  <a:srgbClr val="000000"/>
                </a:solidFill>
                <a:latin typeface="Calibri" panose="020F0502020204030204" pitchFamily="34" charset="0"/>
              </a:rPr>
              <a:t>The proposed level of funding for SY 2023-2024 is projected to provide an estimated $6,910.18 per WSU. </a:t>
            </a:r>
            <a:endParaRPr lang="en-US" sz="2000" b="1"/>
          </a:p>
        </p:txBody>
      </p:sp>
      <p:sp>
        <p:nvSpPr>
          <p:cNvPr id="17" name="TextBox 16">
            <a:extLst>
              <a:ext uri="{FF2B5EF4-FFF2-40B4-BE49-F238E27FC236}">
                <a16:creationId xmlns:a16="http://schemas.microsoft.com/office/drawing/2014/main" id="{51FBAED8-2FF9-4D29-BCF9-3CACED4CCF17}"/>
              </a:ext>
            </a:extLst>
          </p:cNvPr>
          <p:cNvSpPr txBox="1"/>
          <p:nvPr/>
        </p:nvSpPr>
        <p:spPr>
          <a:xfrm>
            <a:off x="2116372" y="1947566"/>
            <a:ext cx="7824745" cy="1200329"/>
          </a:xfrm>
          <a:prstGeom prst="rect">
            <a:avLst/>
          </a:prstGeom>
          <a:noFill/>
          <a:ln w="28575">
            <a:solidFill>
              <a:schemeClr val="bg2"/>
            </a:solidFill>
          </a:ln>
        </p:spPr>
        <p:txBody>
          <a:bodyPr wrap="square">
            <a:spAutoFit/>
          </a:bodyPr>
          <a:lstStyle/>
          <a:p>
            <a:pPr algn="ctr"/>
            <a:r>
              <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K-12 student transportation and O&amp;M funding allocations to all schools </a:t>
            </a:r>
            <a:r>
              <a:rPr lang="en-US" sz="1800" u="sng">
                <a:solidFill>
                  <a:srgbClr val="000000"/>
                </a:solidFill>
                <a:effectLst/>
                <a:latin typeface="Calibri" panose="020F0502020204030204" pitchFamily="34" charset="0"/>
                <a:ea typeface="Calibri" panose="020F0502020204030204" pitchFamily="34" charset="0"/>
                <a:cs typeface="Calibri" panose="020F0502020204030204" pitchFamily="34" charset="0"/>
              </a:rPr>
              <a:t>is over $200 million (see below</a:t>
            </a:r>
            <a:r>
              <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 these are the remaining </a:t>
            </a:r>
            <a:r>
              <a:rPr lang="en-US" sz="1800" u="sng">
                <a:solidFill>
                  <a:srgbClr val="000000"/>
                </a:solidFill>
                <a:effectLst/>
                <a:latin typeface="Calibri" panose="020F0502020204030204" pitchFamily="34" charset="0"/>
                <a:ea typeface="Calibri" panose="020F0502020204030204" pitchFamily="34" charset="0"/>
                <a:cs typeface="Calibri" panose="020F0502020204030204" pitchFamily="34" charset="0"/>
              </a:rPr>
              <a:t>(Non-ISEP) material funding accounts</a:t>
            </a:r>
            <a:r>
              <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 Divided by ADM ($207,439,000/40,624) student transportation and O&amp;M funding is </a:t>
            </a:r>
            <a:r>
              <a:rPr lang="en-US">
                <a:solidFill>
                  <a:srgbClr val="000000"/>
                </a:solidFill>
                <a:latin typeface="Calibri" panose="020F0502020204030204" pitchFamily="34" charset="0"/>
                <a:ea typeface="Calibri" panose="020F0502020204030204" pitchFamily="34" charset="0"/>
                <a:cs typeface="Calibri" panose="020F0502020204030204" pitchFamily="34" charset="0"/>
              </a:rPr>
              <a:t>prorated at approximately $5,000 per student</a:t>
            </a:r>
            <a:endParaRPr lang="en-US">
              <a:solidFill>
                <a:srgbClr val="000000"/>
              </a:solidFill>
              <a:latin typeface="Calibri" panose="020F0502020204030204" pitchFamily="34" charset="0"/>
              <a:cs typeface="Calibri" panose="020F0502020204030204" pitchFamily="34" charset="0"/>
            </a:endParaRPr>
          </a:p>
        </p:txBody>
      </p:sp>
      <p:sp>
        <p:nvSpPr>
          <p:cNvPr id="24" name="Rectangle 23">
            <a:extLst>
              <a:ext uri="{FF2B5EF4-FFF2-40B4-BE49-F238E27FC236}">
                <a16:creationId xmlns:a16="http://schemas.microsoft.com/office/drawing/2014/main" id="{9C23330A-0410-4D54-9527-C6C8DBEBBE43}"/>
              </a:ext>
            </a:extLst>
          </p:cNvPr>
          <p:cNvSpPr/>
          <p:nvPr/>
        </p:nvSpPr>
        <p:spPr>
          <a:xfrm>
            <a:off x="2110407" y="3313609"/>
            <a:ext cx="7824745" cy="1939226"/>
          </a:xfrm>
          <a:prstGeom prst="rect">
            <a:avLst/>
          </a:prstGeom>
          <a:solidFill>
            <a:schemeClr val="bg1"/>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6" name="Table 25">
            <a:extLst>
              <a:ext uri="{FF2B5EF4-FFF2-40B4-BE49-F238E27FC236}">
                <a16:creationId xmlns:a16="http://schemas.microsoft.com/office/drawing/2014/main" id="{C798BF68-591F-41CA-8EE3-4FB372F9E2FE}"/>
              </a:ext>
            </a:extLst>
          </p:cNvPr>
          <p:cNvGraphicFramePr>
            <a:graphicFrameLocks noGrp="1"/>
          </p:cNvGraphicFramePr>
          <p:nvPr>
            <p:extLst>
              <p:ext uri="{D42A27DB-BD31-4B8C-83A1-F6EECF244321}">
                <p14:modId xmlns:p14="http://schemas.microsoft.com/office/powerpoint/2010/main" val="4243076476"/>
              </p:ext>
            </p:extLst>
          </p:nvPr>
        </p:nvGraphicFramePr>
        <p:xfrm>
          <a:off x="2186610" y="3371353"/>
          <a:ext cx="7680960" cy="1820846"/>
        </p:xfrm>
        <a:graphic>
          <a:graphicData uri="http://schemas.openxmlformats.org/drawingml/2006/table">
            <a:tbl>
              <a:tblPr/>
              <a:tblGrid>
                <a:gridCol w="5875562">
                  <a:extLst>
                    <a:ext uri="{9D8B030D-6E8A-4147-A177-3AD203B41FA5}">
                      <a16:colId xmlns:a16="http://schemas.microsoft.com/office/drawing/2014/main" val="1546911795"/>
                    </a:ext>
                  </a:extLst>
                </a:gridCol>
                <a:gridCol w="1805398">
                  <a:extLst>
                    <a:ext uri="{9D8B030D-6E8A-4147-A177-3AD203B41FA5}">
                      <a16:colId xmlns:a16="http://schemas.microsoft.com/office/drawing/2014/main" val="4237869455"/>
                    </a:ext>
                  </a:extLst>
                </a:gridCol>
              </a:tblGrid>
              <a:tr h="286820">
                <a:tc gridSpan="2">
                  <a:txBody>
                    <a:bodyPr/>
                    <a:lstStyle/>
                    <a:p>
                      <a:pPr algn="ctr" fontAlgn="b"/>
                      <a:r>
                        <a:rPr lang="en-US" sz="1800" b="0" i="0" u="none" strike="noStrike">
                          <a:solidFill>
                            <a:srgbClr val="000000"/>
                          </a:solidFill>
                          <a:effectLst/>
                          <a:latin typeface="Calibri" panose="020F0502020204030204" pitchFamily="34" charset="0"/>
                        </a:rPr>
                        <a:t>Elementary and Secondary Programs - 2023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extLst>
                  <a:ext uri="{0D108BD9-81ED-4DB2-BD59-A6C34878D82A}">
                    <a16:rowId xmlns:a16="http://schemas.microsoft.com/office/drawing/2014/main" val="415734510"/>
                  </a:ext>
                </a:extLst>
              </a:tr>
              <a:tr h="255671">
                <a:tc>
                  <a:txBody>
                    <a:bodyPr/>
                    <a:lstStyle/>
                    <a:p>
                      <a:pPr algn="l" fontAlgn="b"/>
                      <a:r>
                        <a:rPr lang="en-US" sz="1600" b="0" i="0" u="none" strike="noStrike">
                          <a:solidFill>
                            <a:srgbClr val="000000"/>
                          </a:solidFill>
                          <a:effectLst/>
                          <a:latin typeface="Calibri" panose="020F0502020204030204" pitchFamily="34" charset="0"/>
                        </a:rPr>
                        <a:t> Student Transportation </a:t>
                      </a:r>
                    </a:p>
                  </a:txBody>
                  <a:tcPr marL="6350" marR="6350" marT="6350"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r" fontAlgn="b"/>
                      <a:r>
                        <a:rPr lang="en-US" sz="1600" b="0" i="0" u="none" strike="noStrike">
                          <a:solidFill>
                            <a:srgbClr val="000000"/>
                          </a:solidFill>
                          <a:effectLst/>
                          <a:latin typeface="Calibri" panose="020F0502020204030204" pitchFamily="34" charset="0"/>
                        </a:rPr>
                        <a:t> $     61,007,000 </a:t>
                      </a:r>
                    </a:p>
                  </a:txBody>
                  <a:tcPr marL="6350" marR="6350" marT="6350" marB="0" anchor="b">
                    <a:lnL>
                      <a:noFill/>
                    </a:lnL>
                    <a:lnR w="1270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1280286560"/>
                  </a:ext>
                </a:extLst>
              </a:tr>
              <a:tr h="255671">
                <a:tc>
                  <a:txBody>
                    <a:bodyPr/>
                    <a:lstStyle/>
                    <a:p>
                      <a:pPr algn="l" fontAlgn="b"/>
                      <a:r>
                        <a:rPr lang="en-US" sz="1600" b="0" i="0" u="none" strike="noStrike">
                          <a:solidFill>
                            <a:srgbClr val="000000"/>
                          </a:solidFill>
                          <a:effectLst/>
                          <a:latin typeface="Calibri" panose="020F0502020204030204" pitchFamily="34" charset="0"/>
                        </a:rPr>
                        <a:t> Facilities Operations </a:t>
                      </a:r>
                    </a:p>
                  </a:txBody>
                  <a:tcPr marL="6350" marR="6350" marT="6350"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r" fontAlgn="b"/>
                      <a:r>
                        <a:rPr lang="en-US" sz="1600" b="0" i="0" u="none" strike="noStrike">
                          <a:solidFill>
                            <a:srgbClr val="000000"/>
                          </a:solidFill>
                          <a:effectLst/>
                          <a:latin typeface="Calibri" panose="020F0502020204030204" pitchFamily="34" charset="0"/>
                        </a:rPr>
                        <a:t> $     76,888,000 </a:t>
                      </a:r>
                    </a:p>
                  </a:txBody>
                  <a:tcPr marL="6350" marR="6350" marT="6350" marB="0" anchor="b">
                    <a:lnL>
                      <a:noFill/>
                    </a:lnL>
                    <a:lnR w="1270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741491098"/>
                  </a:ext>
                </a:extLst>
              </a:tr>
              <a:tr h="255671">
                <a:tc>
                  <a:txBody>
                    <a:bodyPr/>
                    <a:lstStyle/>
                    <a:p>
                      <a:pPr algn="l" fontAlgn="b"/>
                      <a:r>
                        <a:rPr lang="en-US" sz="1600" b="0" i="0" u="none" strike="noStrike">
                          <a:solidFill>
                            <a:srgbClr val="000000"/>
                          </a:solidFill>
                          <a:effectLst/>
                          <a:latin typeface="Calibri" panose="020F0502020204030204" pitchFamily="34" charset="0"/>
                        </a:rPr>
                        <a:t> Facilities Maintenance </a:t>
                      </a:r>
                    </a:p>
                  </a:txBody>
                  <a:tcPr marL="6350" marR="6350" marT="6350"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r" fontAlgn="b"/>
                      <a:r>
                        <a:rPr lang="en-US" sz="1600" b="0" i="0" u="none" strike="noStrike">
                          <a:solidFill>
                            <a:srgbClr val="000000"/>
                          </a:solidFill>
                          <a:effectLst/>
                          <a:latin typeface="Calibri" panose="020F0502020204030204" pitchFamily="34" charset="0"/>
                        </a:rPr>
                        <a:t> $     69,544,000 </a:t>
                      </a:r>
                    </a:p>
                  </a:txBody>
                  <a:tcPr marL="6350" marR="6350" marT="6350" marB="0" anchor="b">
                    <a:lnL>
                      <a:noFill/>
                    </a:lnL>
                    <a:lnR w="1270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1473880073"/>
                  </a:ext>
                </a:extLst>
              </a:tr>
              <a:tr h="255671">
                <a:tc>
                  <a:txBody>
                    <a:bodyPr/>
                    <a:lstStyle/>
                    <a:p>
                      <a:pPr algn="l" fontAlgn="b"/>
                      <a:r>
                        <a:rPr lang="en-US" sz="1600" b="0" i="0" u="none" strike="noStrike">
                          <a:solidFill>
                            <a:srgbClr val="000000"/>
                          </a:solidFill>
                          <a:effectLst/>
                          <a:latin typeface="Calibri" panose="020F0502020204030204" pitchFamily="34" charset="0"/>
                        </a:rPr>
                        <a:t> Total </a:t>
                      </a:r>
                    </a:p>
                  </a:txBody>
                  <a:tcPr marL="6350" marR="6350" marT="6350"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r" fontAlgn="b"/>
                      <a:r>
                        <a:rPr lang="en-US" sz="1600" b="0" i="0" u="none" strike="noStrike">
                          <a:solidFill>
                            <a:srgbClr val="000000"/>
                          </a:solidFill>
                          <a:effectLst/>
                          <a:latin typeface="Calibri" panose="020F0502020204030204" pitchFamily="34" charset="0"/>
                        </a:rPr>
                        <a:t> $   207,439,000 </a:t>
                      </a:r>
                    </a:p>
                  </a:txBody>
                  <a:tcPr marL="6350" marR="6350" marT="6350" marB="0" anchor="b">
                    <a:lnL>
                      <a:noFill/>
                    </a:lnL>
                    <a:lnR w="1270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3948082994"/>
                  </a:ext>
                </a:extLst>
              </a:tr>
              <a:tr h="255671">
                <a:tc>
                  <a:txBody>
                    <a:bodyPr/>
                    <a:lstStyle/>
                    <a:p>
                      <a:pPr algn="l" fontAlgn="b"/>
                      <a:r>
                        <a:rPr lang="en-US" sz="1600" b="0" i="0" u="none" strike="noStrike">
                          <a:solidFill>
                            <a:srgbClr val="000000"/>
                          </a:solidFill>
                          <a:effectLst/>
                          <a:latin typeface="Calibri" panose="020F0502020204030204" pitchFamily="34" charset="0"/>
                        </a:rPr>
                        <a:t> ADM @ </a:t>
                      </a:r>
                      <a:r>
                        <a:rPr lang="en-US" sz="1600" b="0" i="0" u="none" strike="noStrike" err="1">
                          <a:solidFill>
                            <a:srgbClr val="000000"/>
                          </a:solidFill>
                          <a:effectLst/>
                          <a:latin typeface="Calibri" panose="020F0502020204030204" pitchFamily="34" charset="0"/>
                        </a:rPr>
                        <a:t>BIE.edu</a:t>
                      </a:r>
                      <a:endParaRPr lang="en-US" sz="1600" b="0" i="0" u="none" strike="noStrike">
                        <a:solidFill>
                          <a:srgbClr val="000000"/>
                        </a:solidFill>
                        <a:effectLst/>
                        <a:latin typeface="Calibri" panose="020F0502020204030204" pitchFamily="34" charset="0"/>
                      </a:endParaRPr>
                    </a:p>
                  </a:txBody>
                  <a:tcPr marL="6350" marR="6350" marT="6350"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r" fontAlgn="b"/>
                      <a:r>
                        <a:rPr lang="en-US" sz="1600" b="0" i="0" u="none" strike="noStrike">
                          <a:solidFill>
                            <a:srgbClr val="000000"/>
                          </a:solidFill>
                          <a:effectLst/>
                          <a:latin typeface="Calibri" panose="020F0502020204030204" pitchFamily="34" charset="0"/>
                        </a:rPr>
                        <a:t>              40,624 </a:t>
                      </a:r>
                    </a:p>
                  </a:txBody>
                  <a:tcPr marL="6350" marR="6350" marT="6350" marB="0" anchor="b">
                    <a:lnL>
                      <a:noFill/>
                    </a:lnL>
                    <a:lnR w="1270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3673611673"/>
                  </a:ext>
                </a:extLst>
              </a:tr>
              <a:tr h="255671">
                <a:tc>
                  <a:txBody>
                    <a:bodyPr/>
                    <a:lstStyle/>
                    <a:p>
                      <a:pPr algn="l" fontAlgn="b"/>
                      <a:r>
                        <a:rPr lang="en-US" sz="1600" b="0" i="0" u="none" strike="noStrike">
                          <a:solidFill>
                            <a:srgbClr val="000000"/>
                          </a:solidFill>
                          <a:effectLst/>
                          <a:latin typeface="Calibri" panose="020F0502020204030204" pitchFamily="34" charset="0"/>
                        </a:rPr>
                        <a:t> ADM Prorated Student Transportation &amp; O&amp;M </a:t>
                      </a:r>
                    </a:p>
                  </a:txBody>
                  <a:tcPr marL="6350" marR="6350" marT="635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600" b="0" i="0" u="none" strike="noStrike">
                          <a:solidFill>
                            <a:srgbClr val="000000"/>
                          </a:solidFill>
                          <a:effectLst/>
                          <a:latin typeface="Calibri" panose="020F0502020204030204" pitchFamily="34" charset="0"/>
                        </a:rPr>
                        <a:t> $             5,106 </a:t>
                      </a:r>
                    </a:p>
                  </a:txBody>
                  <a:tcPr marL="6350" marR="6350" marT="635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63086623"/>
                  </a:ext>
                </a:extLst>
              </a:tr>
            </a:tbl>
          </a:graphicData>
        </a:graphic>
      </p:graphicFrame>
    </p:spTree>
    <p:extLst>
      <p:ext uri="{BB962C8B-B14F-4D97-AF65-F5344CB8AC3E}">
        <p14:creationId xmlns:p14="http://schemas.microsoft.com/office/powerpoint/2010/main" val="35858107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093F31-34A0-49BD-960C-EE59C8DED413}"/>
              </a:ext>
            </a:extLst>
          </p:cNvPr>
          <p:cNvSpPr>
            <a:spLocks noGrp="1"/>
          </p:cNvSpPr>
          <p:nvPr>
            <p:ph type="subTitle" idx="1"/>
          </p:nvPr>
        </p:nvSpPr>
        <p:spPr>
          <a:xfrm>
            <a:off x="3198074" y="342988"/>
            <a:ext cx="5506279" cy="646331"/>
          </a:xfrm>
          <a:solidFill>
            <a:schemeClr val="bg2"/>
          </a:solidFill>
          <a:ln>
            <a:solidFill>
              <a:schemeClr val="bg2"/>
            </a:solidFill>
          </a:ln>
        </p:spPr>
        <p:txBody>
          <a:bodyPr anchor="ctr">
            <a:normAutofit/>
          </a:bodyPr>
          <a:lstStyle/>
          <a:p>
            <a:r>
              <a:rPr lang="en-US" sz="2800" b="0">
                <a:solidFill>
                  <a:schemeClr val="bg1"/>
                </a:solidFill>
                <a:latin typeface="Calibri" panose="020F0502020204030204" pitchFamily="34" charset="0"/>
                <a:cs typeface="Calibri" panose="020F0502020204030204" pitchFamily="34" charset="0"/>
              </a:rPr>
              <a:t>Tribal Grant Support Costs (TGSC) </a:t>
            </a:r>
          </a:p>
        </p:txBody>
      </p:sp>
      <p:sp>
        <p:nvSpPr>
          <p:cNvPr id="4" name="Slide Number Placeholder 3">
            <a:extLst>
              <a:ext uri="{FF2B5EF4-FFF2-40B4-BE49-F238E27FC236}">
                <a16:creationId xmlns:a16="http://schemas.microsoft.com/office/drawing/2014/main" id="{FD61B7A6-07AC-4AAE-8945-AAE8D7CE5BC0}"/>
              </a:ext>
            </a:extLst>
          </p:cNvPr>
          <p:cNvSpPr>
            <a:spLocks noGrp="1"/>
          </p:cNvSpPr>
          <p:nvPr>
            <p:ph type="sldNum" sz="quarter" idx="12"/>
          </p:nvPr>
        </p:nvSpPr>
        <p:spPr/>
        <p:txBody>
          <a:bodyPr/>
          <a:lstStyle/>
          <a:p>
            <a:fld id="{5B4CAECD-02FE-4C4A-9471-426DCC91B0DD}" type="slidenum">
              <a:rPr lang="en-US" smtClean="0"/>
              <a:t>11</a:t>
            </a:fld>
            <a:endParaRPr lang="en-US"/>
          </a:p>
        </p:txBody>
      </p:sp>
      <p:sp>
        <p:nvSpPr>
          <p:cNvPr id="12" name="TextBox 11">
            <a:extLst>
              <a:ext uri="{FF2B5EF4-FFF2-40B4-BE49-F238E27FC236}">
                <a16:creationId xmlns:a16="http://schemas.microsoft.com/office/drawing/2014/main" id="{1BFB462C-729E-4FF1-8711-41FDC2C78FF5}"/>
              </a:ext>
            </a:extLst>
          </p:cNvPr>
          <p:cNvSpPr txBox="1"/>
          <p:nvPr/>
        </p:nvSpPr>
        <p:spPr>
          <a:xfrm>
            <a:off x="2516914" y="1109617"/>
            <a:ext cx="6698645" cy="400110"/>
          </a:xfrm>
          <a:prstGeom prst="rect">
            <a:avLst/>
          </a:prstGeom>
          <a:noFill/>
          <a:ln w="19050">
            <a:solidFill>
              <a:schemeClr val="bg2"/>
            </a:solidFill>
          </a:ln>
        </p:spPr>
        <p:txBody>
          <a:bodyPr wrap="square">
            <a:spAutoFit/>
          </a:bodyPr>
          <a:lstStyle/>
          <a:p>
            <a:pPr algn="ctr"/>
            <a:r>
              <a:rPr lang="en-US" sz="2000" u="none" strike="noStrike" baseline="0">
                <a:solidFill>
                  <a:srgbClr val="000000"/>
                </a:solidFill>
                <a:latin typeface="Calibri" panose="020F0502020204030204" pitchFamily="34" charset="0"/>
              </a:rPr>
              <a:t>The proposed level of funding for SY 2023-2024 is $97M </a:t>
            </a:r>
            <a:endParaRPr lang="en-US" sz="2000" b="1"/>
          </a:p>
        </p:txBody>
      </p:sp>
      <p:sp>
        <p:nvSpPr>
          <p:cNvPr id="17" name="TextBox 16">
            <a:extLst>
              <a:ext uri="{FF2B5EF4-FFF2-40B4-BE49-F238E27FC236}">
                <a16:creationId xmlns:a16="http://schemas.microsoft.com/office/drawing/2014/main" id="{51FBAED8-2FF9-4D29-BCF9-3CACED4CCF17}"/>
              </a:ext>
            </a:extLst>
          </p:cNvPr>
          <p:cNvSpPr txBox="1"/>
          <p:nvPr/>
        </p:nvSpPr>
        <p:spPr>
          <a:xfrm>
            <a:off x="2083466" y="1656164"/>
            <a:ext cx="7735494" cy="1200329"/>
          </a:xfrm>
          <a:prstGeom prst="rect">
            <a:avLst/>
          </a:prstGeom>
          <a:noFill/>
          <a:ln w="28575">
            <a:solidFill>
              <a:schemeClr val="bg2"/>
            </a:solidFill>
          </a:ln>
        </p:spPr>
        <p:txBody>
          <a:bodyPr wrap="square">
            <a:spAutoFit/>
          </a:bodyPr>
          <a:lstStyle/>
          <a:p>
            <a:pPr algn="ctr"/>
            <a:r>
              <a:rPr lang="en-US" sz="1800" u="none" strike="noStrike" baseline="0">
                <a:solidFill>
                  <a:srgbClr val="000000"/>
                </a:solidFill>
                <a:latin typeface="Calibri" panose="020F0502020204030204" pitchFamily="34" charset="0"/>
              </a:rPr>
              <a:t>A major goal of BIE is to facilitate Tribal sovereignty over education by assisting Tribes in assuming the operation and management of BIE schools. </a:t>
            </a:r>
          </a:p>
          <a:p>
            <a:pPr algn="ctr"/>
            <a:r>
              <a:rPr lang="en-US" sz="1800" u="none" strike="noStrike" baseline="0">
                <a:solidFill>
                  <a:srgbClr val="000000"/>
                </a:solidFill>
                <a:latin typeface="Calibri" panose="020F0502020204030204" pitchFamily="34" charset="0"/>
              </a:rPr>
              <a:t>BIE provides administrative cost grants (subject to availability of funds) to  Tribes which have assumed operation and management of a BIE-funded school. </a:t>
            </a:r>
            <a:endParaRPr lang="en-US">
              <a:solidFill>
                <a:srgbClr val="000000"/>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C75B4C5E-FA67-44A2-8BBA-BE5D53B309AB}"/>
              </a:ext>
            </a:extLst>
          </p:cNvPr>
          <p:cNvSpPr txBox="1"/>
          <p:nvPr/>
        </p:nvSpPr>
        <p:spPr>
          <a:xfrm>
            <a:off x="1744506" y="2916703"/>
            <a:ext cx="9609294" cy="2693045"/>
          </a:xfrm>
          <a:prstGeom prst="rect">
            <a:avLst/>
          </a:prstGeom>
          <a:noFill/>
        </p:spPr>
        <p:txBody>
          <a:bodyPr wrap="square">
            <a:spAutoFit/>
          </a:bodyPr>
          <a:lstStyle/>
          <a:p>
            <a:pPr marL="285750" indent="-285750">
              <a:lnSpc>
                <a:spcPct val="100000"/>
              </a:lnSpc>
              <a:spcBef>
                <a:spcPts val="0"/>
              </a:spcBef>
              <a:spcAft>
                <a:spcPts val="600"/>
              </a:spcAft>
              <a:buClr>
                <a:srgbClr val="AE431C"/>
              </a:buClr>
              <a:buSzPct val="100000"/>
              <a:buFont typeface="Arial" panose="020B0604020202020204" pitchFamily="34" charset="0"/>
              <a:buChar char="•"/>
            </a:pPr>
            <a:r>
              <a:rPr lang="en-US" sz="2400">
                <a:solidFill>
                  <a:srgbClr val="000000"/>
                </a:solidFill>
                <a:latin typeface="Calibri" panose="020F0502020204030204" pitchFamily="34" charset="0"/>
                <a:cs typeface="Calibri" panose="020F0502020204030204" pitchFamily="34" charset="0"/>
              </a:rPr>
              <a:t>TGSC is a factor of funds managed through the SY by Tribal Schools</a:t>
            </a:r>
          </a:p>
          <a:p>
            <a:pPr marL="285750" indent="-285750">
              <a:lnSpc>
                <a:spcPct val="100000"/>
              </a:lnSpc>
              <a:spcBef>
                <a:spcPts val="0"/>
              </a:spcBef>
              <a:spcAft>
                <a:spcPts val="600"/>
              </a:spcAft>
              <a:buClr>
                <a:srgbClr val="AE431C"/>
              </a:buClr>
              <a:buSzPct val="100000"/>
              <a:buFont typeface="Arial" panose="020B0604020202020204" pitchFamily="34" charset="0"/>
              <a:buChar char="•"/>
            </a:pPr>
            <a:r>
              <a:rPr lang="en-US" sz="2400">
                <a:solidFill>
                  <a:srgbClr val="000000"/>
                </a:solidFill>
                <a:latin typeface="Calibri" panose="020F0502020204030204" pitchFamily="34" charset="0"/>
                <a:cs typeface="Calibri" panose="020F0502020204030204" pitchFamily="34" charset="0"/>
              </a:rPr>
              <a:t>Includes both appropriated &amp; Department of Education funds</a:t>
            </a:r>
          </a:p>
          <a:p>
            <a:pPr marL="285750" indent="-285750">
              <a:lnSpc>
                <a:spcPct val="100000"/>
              </a:lnSpc>
              <a:spcBef>
                <a:spcPts val="0"/>
              </a:spcBef>
              <a:spcAft>
                <a:spcPts val="600"/>
              </a:spcAft>
              <a:buClr>
                <a:srgbClr val="AE431C"/>
              </a:buClr>
              <a:buSzPct val="100000"/>
              <a:buFont typeface="Arial" panose="020B0604020202020204" pitchFamily="34" charset="0"/>
              <a:buChar char="•"/>
            </a:pPr>
            <a:r>
              <a:rPr lang="en-US" sz="2400">
                <a:solidFill>
                  <a:srgbClr val="000000"/>
                </a:solidFill>
                <a:latin typeface="Calibri" panose="020F0502020204030204" pitchFamily="34" charset="0"/>
                <a:cs typeface="Calibri" panose="020F0502020204030204" pitchFamily="34" charset="0"/>
              </a:rPr>
              <a:t>80% of calculated TGSC is distributed July 1</a:t>
            </a:r>
            <a:r>
              <a:rPr lang="en-US" sz="2400" baseline="30000">
                <a:solidFill>
                  <a:srgbClr val="000000"/>
                </a:solidFill>
                <a:latin typeface="Calibri" panose="020F0502020204030204" pitchFamily="34" charset="0"/>
                <a:cs typeface="Calibri" panose="020F0502020204030204" pitchFamily="34" charset="0"/>
              </a:rPr>
              <a:t>st</a:t>
            </a:r>
            <a:r>
              <a:rPr lang="en-US" sz="2400">
                <a:solidFill>
                  <a:srgbClr val="000000"/>
                </a:solidFill>
                <a:latin typeface="Calibri" panose="020F0502020204030204" pitchFamily="34" charset="0"/>
                <a:cs typeface="Calibri" panose="020F0502020204030204" pitchFamily="34" charset="0"/>
              </a:rPr>
              <a:t> </a:t>
            </a:r>
          </a:p>
          <a:p>
            <a:pPr marL="285750" indent="-285750">
              <a:lnSpc>
                <a:spcPct val="100000"/>
              </a:lnSpc>
              <a:spcBef>
                <a:spcPts val="0"/>
              </a:spcBef>
              <a:spcAft>
                <a:spcPts val="600"/>
              </a:spcAft>
              <a:buClr>
                <a:srgbClr val="AE431C"/>
              </a:buClr>
              <a:buSzPct val="100000"/>
              <a:buFont typeface="Arial" panose="020B0604020202020204" pitchFamily="34" charset="0"/>
              <a:buChar char="•"/>
            </a:pPr>
            <a:r>
              <a:rPr lang="en-US" sz="2400">
                <a:solidFill>
                  <a:srgbClr val="000000"/>
                </a:solidFill>
                <a:latin typeface="Calibri" panose="020F0502020204030204" pitchFamily="34" charset="0"/>
                <a:cs typeface="Calibri" panose="020F0502020204030204" pitchFamily="34" charset="0"/>
              </a:rPr>
              <a:t>20% of funds available  SY funds are fully allocated </a:t>
            </a:r>
          </a:p>
          <a:p>
            <a:pPr marL="285750" indent="-285750">
              <a:lnSpc>
                <a:spcPct val="100000"/>
              </a:lnSpc>
              <a:spcBef>
                <a:spcPts val="0"/>
              </a:spcBef>
              <a:buClr>
                <a:srgbClr val="AE431C"/>
              </a:buClr>
              <a:buSzPct val="100000"/>
              <a:buFont typeface="Arial" panose="020B0604020202020204" pitchFamily="34" charset="0"/>
              <a:buChar char="•"/>
            </a:pPr>
            <a:r>
              <a:rPr lang="en-US" sz="2400">
                <a:solidFill>
                  <a:srgbClr val="000000"/>
                </a:solidFill>
                <a:latin typeface="Calibri" panose="020F0502020204030204" pitchFamily="34" charset="0"/>
                <a:cs typeface="Calibri" panose="020F0502020204030204" pitchFamily="34" charset="0"/>
              </a:rPr>
              <a:t>Timing of 2</a:t>
            </a:r>
            <a:r>
              <a:rPr lang="en-US" sz="2400" baseline="30000">
                <a:solidFill>
                  <a:srgbClr val="000000"/>
                </a:solidFill>
                <a:latin typeface="Calibri" panose="020F0502020204030204" pitchFamily="34" charset="0"/>
                <a:cs typeface="Calibri" panose="020F0502020204030204" pitchFamily="34" charset="0"/>
              </a:rPr>
              <a:t>nd</a:t>
            </a:r>
            <a:r>
              <a:rPr lang="en-US" sz="2400">
                <a:solidFill>
                  <a:srgbClr val="000000"/>
                </a:solidFill>
                <a:latin typeface="Calibri" panose="020F0502020204030204" pitchFamily="34" charset="0"/>
                <a:cs typeface="Calibri" panose="020F0502020204030204" pitchFamily="34" charset="0"/>
              </a:rPr>
              <a:t> payment (20%) subject to Congressional</a:t>
            </a:r>
          </a:p>
          <a:p>
            <a:pPr>
              <a:lnSpc>
                <a:spcPct val="100000"/>
              </a:lnSpc>
              <a:spcBef>
                <a:spcPts val="0"/>
              </a:spcBef>
              <a:spcAft>
                <a:spcPts val="600"/>
              </a:spcAft>
              <a:buClr>
                <a:srgbClr val="AE431C"/>
              </a:buClr>
              <a:buSzPct val="100000"/>
            </a:pPr>
            <a:r>
              <a:rPr lang="en-US" sz="2400">
                <a:solidFill>
                  <a:srgbClr val="000000"/>
                </a:solidFill>
                <a:latin typeface="Calibri" panose="020F0502020204030204" pitchFamily="34" charset="0"/>
                <a:cs typeface="Calibri" panose="020F0502020204030204" pitchFamily="34" charset="0"/>
              </a:rPr>
              <a:t>    action               </a:t>
            </a:r>
          </a:p>
        </p:txBody>
      </p:sp>
      <p:graphicFrame>
        <p:nvGraphicFramePr>
          <p:cNvPr id="10" name="Chart 9">
            <a:extLst>
              <a:ext uri="{FF2B5EF4-FFF2-40B4-BE49-F238E27FC236}">
                <a16:creationId xmlns:a16="http://schemas.microsoft.com/office/drawing/2014/main" id="{35FC36D0-F317-4115-879B-3DCCE831B712}"/>
              </a:ext>
            </a:extLst>
          </p:cNvPr>
          <p:cNvGraphicFramePr>
            <a:graphicFrameLocks/>
          </p:cNvGraphicFramePr>
          <p:nvPr>
            <p:extLst>
              <p:ext uri="{D42A27DB-BD31-4B8C-83A1-F6EECF244321}">
                <p14:modId xmlns:p14="http://schemas.microsoft.com/office/powerpoint/2010/main" val="283464165"/>
              </p:ext>
            </p:extLst>
          </p:nvPr>
        </p:nvGraphicFramePr>
        <p:xfrm>
          <a:off x="8851434" y="3786911"/>
          <a:ext cx="3064897" cy="1961472"/>
        </p:xfrm>
        <a:graphic>
          <a:graphicData uri="http://schemas.openxmlformats.org/drawingml/2006/chart">
            <c:chart xmlns:c="http://schemas.openxmlformats.org/drawingml/2006/chart" xmlns:r="http://schemas.openxmlformats.org/officeDocument/2006/relationships" r:id="rId2"/>
          </a:graphicData>
        </a:graphic>
      </p:graphicFrame>
      <p:pic>
        <p:nvPicPr>
          <p:cNvPr id="11" name="Google Shape;47;p36" descr="An organic corner shape">
            <a:extLst>
              <a:ext uri="{FF2B5EF4-FFF2-40B4-BE49-F238E27FC236}">
                <a16:creationId xmlns:a16="http://schemas.microsoft.com/office/drawing/2014/main" id="{8FC9A6DB-81CE-39A1-B1A8-A255ED377DC5}"/>
              </a:ext>
            </a:extLst>
          </p:cNvPr>
          <p:cNvPicPr preferRelativeResize="0"/>
          <p:nvPr/>
        </p:nvPicPr>
        <p:blipFill rotWithShape="1">
          <a:blip r:embed="rId3">
            <a:alphaModFix/>
          </a:blip>
          <a:srcRect t="47415" r="11642"/>
          <a:stretch/>
        </p:blipFill>
        <p:spPr>
          <a:xfrm>
            <a:off x="-10180" y="4453838"/>
            <a:ext cx="4039730" cy="2404162"/>
          </a:xfrm>
          <a:prstGeom prst="rect">
            <a:avLst/>
          </a:prstGeom>
          <a:noFill/>
          <a:ln>
            <a:noFill/>
          </a:ln>
        </p:spPr>
      </p:pic>
      <p:pic>
        <p:nvPicPr>
          <p:cNvPr id="13" name="Google Shape;48;p36" descr="A circle filled with diagonal lines">
            <a:extLst>
              <a:ext uri="{FF2B5EF4-FFF2-40B4-BE49-F238E27FC236}">
                <a16:creationId xmlns:a16="http://schemas.microsoft.com/office/drawing/2014/main" id="{1BBAB499-0125-34E7-F67C-F4E701FF987A}"/>
              </a:ext>
            </a:extLst>
          </p:cNvPr>
          <p:cNvPicPr preferRelativeResize="0"/>
          <p:nvPr/>
        </p:nvPicPr>
        <p:blipFill rotWithShape="1">
          <a:blip r:embed="rId4">
            <a:alphaModFix/>
          </a:blip>
          <a:srcRect l="58934" t="11636" r="12364" b="10950"/>
          <a:stretch/>
        </p:blipFill>
        <p:spPr>
          <a:xfrm>
            <a:off x="-10180" y="3318626"/>
            <a:ext cx="1312242" cy="3539374"/>
          </a:xfrm>
          <a:prstGeom prst="rect">
            <a:avLst/>
          </a:prstGeom>
          <a:noFill/>
          <a:ln>
            <a:noFill/>
          </a:ln>
        </p:spPr>
      </p:pic>
      <p:cxnSp>
        <p:nvCxnSpPr>
          <p:cNvPr id="14" name="Straight Connector 13">
            <a:extLst>
              <a:ext uri="{FF2B5EF4-FFF2-40B4-BE49-F238E27FC236}">
                <a16:creationId xmlns:a16="http://schemas.microsoft.com/office/drawing/2014/main" id="{97CE0E2B-CDCD-7AD2-AA67-49ED80F9A581}"/>
              </a:ext>
            </a:extLst>
          </p:cNvPr>
          <p:cNvCxnSpPr>
            <a:cxnSpLocks/>
          </p:cNvCxnSpPr>
          <p:nvPr/>
        </p:nvCxnSpPr>
        <p:spPr>
          <a:xfrm flipH="1">
            <a:off x="1168400" y="6176963"/>
            <a:ext cx="6747350" cy="0"/>
          </a:xfrm>
          <a:prstGeom prst="line">
            <a:avLst/>
          </a:prstGeom>
          <a:ln w="76200" cap="rnd">
            <a:solidFill>
              <a:schemeClr val="accent2">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75100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093F31-34A0-49BD-960C-EE59C8DED413}"/>
              </a:ext>
            </a:extLst>
          </p:cNvPr>
          <p:cNvSpPr>
            <a:spLocks noGrp="1"/>
          </p:cNvSpPr>
          <p:nvPr>
            <p:ph type="subTitle" idx="1"/>
          </p:nvPr>
        </p:nvSpPr>
        <p:spPr>
          <a:xfrm>
            <a:off x="2550047" y="434475"/>
            <a:ext cx="6652616" cy="654854"/>
          </a:xfrm>
          <a:solidFill>
            <a:schemeClr val="bg2"/>
          </a:solidFill>
          <a:ln>
            <a:solidFill>
              <a:schemeClr val="bg2"/>
            </a:solidFill>
          </a:ln>
        </p:spPr>
        <p:txBody>
          <a:bodyPr anchor="ctr">
            <a:normAutofit/>
          </a:bodyPr>
          <a:lstStyle/>
          <a:p>
            <a:r>
              <a:rPr lang="en-US" sz="2800" b="0">
                <a:solidFill>
                  <a:schemeClr val="bg1"/>
                </a:solidFill>
                <a:latin typeface="Calibri" panose="020F0502020204030204" pitchFamily="34" charset="0"/>
                <a:cs typeface="Calibri" panose="020F0502020204030204" pitchFamily="34" charset="0"/>
              </a:rPr>
              <a:t>Department of Education (DOE) Allocations</a:t>
            </a:r>
          </a:p>
        </p:txBody>
      </p:sp>
      <p:sp>
        <p:nvSpPr>
          <p:cNvPr id="4" name="Slide Number Placeholder 3">
            <a:extLst>
              <a:ext uri="{FF2B5EF4-FFF2-40B4-BE49-F238E27FC236}">
                <a16:creationId xmlns:a16="http://schemas.microsoft.com/office/drawing/2014/main" id="{FD61B7A6-07AC-4AAE-8945-AAE8D7CE5BC0}"/>
              </a:ext>
            </a:extLst>
          </p:cNvPr>
          <p:cNvSpPr>
            <a:spLocks noGrp="1"/>
          </p:cNvSpPr>
          <p:nvPr>
            <p:ph type="sldNum" sz="quarter" idx="12"/>
          </p:nvPr>
        </p:nvSpPr>
        <p:spPr/>
        <p:txBody>
          <a:bodyPr/>
          <a:lstStyle/>
          <a:p>
            <a:fld id="{5B4CAECD-02FE-4C4A-9471-426DCC91B0DD}" type="slidenum">
              <a:rPr lang="en-US" smtClean="0"/>
              <a:t>12</a:t>
            </a:fld>
            <a:endParaRPr lang="en-US"/>
          </a:p>
        </p:txBody>
      </p:sp>
      <p:sp>
        <p:nvSpPr>
          <p:cNvPr id="8" name="TextBox 7">
            <a:extLst>
              <a:ext uri="{FF2B5EF4-FFF2-40B4-BE49-F238E27FC236}">
                <a16:creationId xmlns:a16="http://schemas.microsoft.com/office/drawing/2014/main" id="{8C8DBA32-F9E2-46C7-B7ED-16E782156C87}"/>
              </a:ext>
            </a:extLst>
          </p:cNvPr>
          <p:cNvSpPr txBox="1"/>
          <p:nvPr/>
        </p:nvSpPr>
        <p:spPr>
          <a:xfrm>
            <a:off x="2024028" y="1159924"/>
            <a:ext cx="7938955" cy="907941"/>
          </a:xfrm>
          <a:prstGeom prst="rect">
            <a:avLst/>
          </a:prstGeom>
          <a:noFill/>
        </p:spPr>
        <p:txBody>
          <a:bodyPr wrap="square">
            <a:spAutoFit/>
          </a:bodyPr>
          <a:lstStyle/>
          <a:p>
            <a:pPr marL="285750" indent="-285750">
              <a:lnSpc>
                <a:spcPct val="100000"/>
              </a:lnSpc>
              <a:spcBef>
                <a:spcPts val="0"/>
              </a:spcBef>
              <a:spcAft>
                <a:spcPts val="600"/>
              </a:spcAft>
              <a:buClr>
                <a:srgbClr val="AE431C"/>
              </a:buClr>
              <a:buSzPct val="100000"/>
              <a:buFont typeface="Arial" panose="020B0604020202020204" pitchFamily="34" charset="0"/>
              <a:buChar char="•"/>
            </a:pPr>
            <a:r>
              <a:rPr lang="en-US" sz="2400">
                <a:solidFill>
                  <a:srgbClr val="000000"/>
                </a:solidFill>
                <a:latin typeface="Calibri" panose="020F0502020204030204" pitchFamily="34" charset="0"/>
                <a:cs typeface="Calibri" panose="020F0502020204030204" pitchFamily="34" charset="0"/>
              </a:rPr>
              <a:t>Annually schools receive budget allocations over $227m</a:t>
            </a:r>
          </a:p>
          <a:p>
            <a:pPr marL="285750" indent="-285750">
              <a:lnSpc>
                <a:spcPct val="100000"/>
              </a:lnSpc>
              <a:spcBef>
                <a:spcPts val="0"/>
              </a:spcBef>
              <a:spcAft>
                <a:spcPts val="600"/>
              </a:spcAft>
              <a:buClr>
                <a:srgbClr val="AE431C"/>
              </a:buClr>
              <a:buSzPct val="100000"/>
              <a:buFont typeface="Arial" panose="020B0604020202020204" pitchFamily="34" charset="0"/>
              <a:buChar char="•"/>
            </a:pPr>
            <a:r>
              <a:rPr lang="en-US" sz="2400">
                <a:solidFill>
                  <a:srgbClr val="000000"/>
                </a:solidFill>
                <a:latin typeface="Calibri" panose="020F0502020204030204" pitchFamily="34" charset="0"/>
                <a:cs typeface="Calibri" panose="020F0502020204030204" pitchFamily="34" charset="0"/>
              </a:rPr>
              <a:t>Budget funding dependent upon application requirements          </a:t>
            </a:r>
          </a:p>
        </p:txBody>
      </p:sp>
      <p:pic>
        <p:nvPicPr>
          <p:cNvPr id="5" name="Picture 4">
            <a:extLst>
              <a:ext uri="{FF2B5EF4-FFF2-40B4-BE49-F238E27FC236}">
                <a16:creationId xmlns:a16="http://schemas.microsoft.com/office/drawing/2014/main" id="{A8401AD4-03DF-4F92-B831-A3363DCFACAE}"/>
              </a:ext>
            </a:extLst>
          </p:cNvPr>
          <p:cNvPicPr>
            <a:picLocks noChangeAspect="1"/>
          </p:cNvPicPr>
          <p:nvPr/>
        </p:nvPicPr>
        <p:blipFill>
          <a:blip r:embed="rId2"/>
          <a:stretch>
            <a:fillRect/>
          </a:stretch>
        </p:blipFill>
        <p:spPr>
          <a:xfrm>
            <a:off x="2212892" y="2138460"/>
            <a:ext cx="7750091" cy="3498573"/>
          </a:xfrm>
          <a:prstGeom prst="rect">
            <a:avLst/>
          </a:prstGeom>
          <a:ln w="19050">
            <a:solidFill>
              <a:schemeClr val="bg2"/>
            </a:solidFill>
          </a:ln>
        </p:spPr>
      </p:pic>
    </p:spTree>
    <p:extLst>
      <p:ext uri="{BB962C8B-B14F-4D97-AF65-F5344CB8AC3E}">
        <p14:creationId xmlns:p14="http://schemas.microsoft.com/office/powerpoint/2010/main" val="12326763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093F31-34A0-49BD-960C-EE59C8DED413}"/>
              </a:ext>
            </a:extLst>
          </p:cNvPr>
          <p:cNvSpPr>
            <a:spLocks noGrp="1"/>
          </p:cNvSpPr>
          <p:nvPr>
            <p:ph type="subTitle" idx="1"/>
          </p:nvPr>
        </p:nvSpPr>
        <p:spPr>
          <a:xfrm>
            <a:off x="3244132" y="307430"/>
            <a:ext cx="6003235" cy="483761"/>
          </a:xfrm>
          <a:solidFill>
            <a:schemeClr val="bg2"/>
          </a:solidFill>
          <a:ln>
            <a:solidFill>
              <a:schemeClr val="bg2"/>
            </a:solidFill>
          </a:ln>
        </p:spPr>
        <p:txBody>
          <a:bodyPr anchor="ctr">
            <a:normAutofit/>
          </a:bodyPr>
          <a:lstStyle/>
          <a:p>
            <a:r>
              <a:rPr lang="en-US" sz="2800" b="0">
                <a:solidFill>
                  <a:schemeClr val="bg1"/>
                </a:solidFill>
                <a:latin typeface="Calibri" panose="020F0502020204030204" pitchFamily="34" charset="0"/>
                <a:cs typeface="Calibri" panose="020F0502020204030204" pitchFamily="34" charset="0"/>
              </a:rPr>
              <a:t>One-Time School Funding Resources </a:t>
            </a:r>
          </a:p>
        </p:txBody>
      </p:sp>
      <p:sp>
        <p:nvSpPr>
          <p:cNvPr id="4" name="Slide Number Placeholder 3">
            <a:extLst>
              <a:ext uri="{FF2B5EF4-FFF2-40B4-BE49-F238E27FC236}">
                <a16:creationId xmlns:a16="http://schemas.microsoft.com/office/drawing/2014/main" id="{FD61B7A6-07AC-4AAE-8945-AAE8D7CE5BC0}"/>
              </a:ext>
            </a:extLst>
          </p:cNvPr>
          <p:cNvSpPr>
            <a:spLocks noGrp="1"/>
          </p:cNvSpPr>
          <p:nvPr>
            <p:ph type="sldNum" sz="quarter" idx="12"/>
          </p:nvPr>
        </p:nvSpPr>
        <p:spPr/>
        <p:txBody>
          <a:bodyPr/>
          <a:lstStyle/>
          <a:p>
            <a:fld id="{5B4CAECD-02FE-4C4A-9471-426DCC91B0DD}" type="slidenum">
              <a:rPr lang="en-US" smtClean="0"/>
              <a:t>13</a:t>
            </a:fld>
            <a:endParaRPr lang="en-US"/>
          </a:p>
        </p:txBody>
      </p:sp>
      <p:sp>
        <p:nvSpPr>
          <p:cNvPr id="6" name="Subtitle 2">
            <a:extLst>
              <a:ext uri="{FF2B5EF4-FFF2-40B4-BE49-F238E27FC236}">
                <a16:creationId xmlns:a16="http://schemas.microsoft.com/office/drawing/2014/main" id="{A5CBCAF1-9CC9-4047-85D9-90B9526EBE1C}"/>
              </a:ext>
            </a:extLst>
          </p:cNvPr>
          <p:cNvSpPr txBox="1">
            <a:spLocks/>
          </p:cNvSpPr>
          <p:nvPr/>
        </p:nvSpPr>
        <p:spPr>
          <a:xfrm>
            <a:off x="4953663" y="915358"/>
            <a:ext cx="2472856" cy="483761"/>
          </a:xfrm>
          <a:prstGeom prst="rect">
            <a:avLst/>
          </a:prstGeom>
          <a:solidFill>
            <a:schemeClr val="bg2"/>
          </a:solidFill>
          <a:ln>
            <a:solidFill>
              <a:schemeClr val="bg2"/>
            </a:solid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chemeClr val="tx2">
                    <a:lumMod val="50000"/>
                  </a:schemeClr>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1" kern="1200">
                <a:solidFill>
                  <a:schemeClr val="tx2"/>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00000"/>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b="0">
                <a:solidFill>
                  <a:schemeClr val="bg1"/>
                </a:solidFill>
                <a:latin typeface="Calibri" panose="020F0502020204030204" pitchFamily="34" charset="0"/>
                <a:cs typeface="Calibri" panose="020F0502020204030204" pitchFamily="34" charset="0"/>
              </a:rPr>
              <a:t>COVID-19</a:t>
            </a:r>
          </a:p>
        </p:txBody>
      </p:sp>
      <p:sp>
        <p:nvSpPr>
          <p:cNvPr id="10" name="TextBox 9">
            <a:extLst>
              <a:ext uri="{FF2B5EF4-FFF2-40B4-BE49-F238E27FC236}">
                <a16:creationId xmlns:a16="http://schemas.microsoft.com/office/drawing/2014/main" id="{9DB5447E-E0E2-4192-8A90-F576092903F1}"/>
              </a:ext>
            </a:extLst>
          </p:cNvPr>
          <p:cNvSpPr txBox="1"/>
          <p:nvPr/>
        </p:nvSpPr>
        <p:spPr>
          <a:xfrm>
            <a:off x="3244132" y="4956439"/>
            <a:ext cx="7429168" cy="984885"/>
          </a:xfrm>
          <a:prstGeom prst="rect">
            <a:avLst/>
          </a:prstGeom>
          <a:noFill/>
        </p:spPr>
        <p:txBody>
          <a:bodyPr wrap="square" lIns="91440" tIns="45720" rIns="91440" bIns="45720" anchor="t">
            <a:spAutoFit/>
          </a:bodyPr>
          <a:lstStyle/>
          <a:p>
            <a:pPr marL="342900" indent="-342900">
              <a:lnSpc>
                <a:spcPct val="100000"/>
              </a:lnSpc>
              <a:spcBef>
                <a:spcPts val="0"/>
              </a:spcBef>
              <a:spcAft>
                <a:spcPts val="1200"/>
              </a:spcAft>
              <a:buClr>
                <a:srgbClr val="AE431C"/>
              </a:buClr>
              <a:buSzPct val="120000"/>
              <a:buFont typeface="Arial" panose="020B0604020202020204" pitchFamily="34" charset="0"/>
              <a:buChar char="•"/>
            </a:pPr>
            <a:r>
              <a:rPr lang="en-US" sz="2400">
                <a:solidFill>
                  <a:srgbClr val="000000"/>
                </a:solidFill>
                <a:latin typeface="Calibri" panose="020F0502020204030204" pitchFamily="34" charset="0"/>
                <a:cs typeface="Calibri" panose="020F0502020204030204" pitchFamily="34" charset="0"/>
              </a:rPr>
              <a:t>ESF-II Funds (BOS) expire on 9/30/22</a:t>
            </a:r>
          </a:p>
          <a:p>
            <a:pPr marL="342900" indent="-342900">
              <a:lnSpc>
                <a:spcPct val="100000"/>
              </a:lnSpc>
              <a:spcBef>
                <a:spcPts val="0"/>
              </a:spcBef>
              <a:spcAft>
                <a:spcPts val="1200"/>
              </a:spcAft>
              <a:buClr>
                <a:srgbClr val="AE431C"/>
              </a:buClr>
              <a:buSzPct val="120000"/>
              <a:buFont typeface="Arial" panose="020B0604020202020204" pitchFamily="34" charset="0"/>
              <a:buChar char="•"/>
            </a:pPr>
            <a:r>
              <a:rPr lang="en-US" sz="2400">
                <a:solidFill>
                  <a:srgbClr val="000000"/>
                </a:solidFill>
                <a:latin typeface="Calibri" panose="020F0502020204030204" pitchFamily="34" charset="0"/>
                <a:cs typeface="Calibri" panose="020F0502020204030204" pitchFamily="34" charset="0"/>
              </a:rPr>
              <a:t>ARP funds are available until expended</a:t>
            </a:r>
          </a:p>
        </p:txBody>
      </p:sp>
      <p:graphicFrame>
        <p:nvGraphicFramePr>
          <p:cNvPr id="9" name="Chart 8">
            <a:extLst>
              <a:ext uri="{FF2B5EF4-FFF2-40B4-BE49-F238E27FC236}">
                <a16:creationId xmlns:a16="http://schemas.microsoft.com/office/drawing/2014/main" id="{C20E8820-C3CE-4A9F-939B-1F102AD5626B}"/>
              </a:ext>
            </a:extLst>
          </p:cNvPr>
          <p:cNvGraphicFramePr>
            <a:graphicFrameLocks/>
          </p:cNvGraphicFramePr>
          <p:nvPr>
            <p:extLst>
              <p:ext uri="{D42A27DB-BD31-4B8C-83A1-F6EECF244321}">
                <p14:modId xmlns:p14="http://schemas.microsoft.com/office/powerpoint/2010/main" val="4165473509"/>
              </p:ext>
            </p:extLst>
          </p:nvPr>
        </p:nvGraphicFramePr>
        <p:xfrm>
          <a:off x="6695272" y="1663070"/>
          <a:ext cx="5287617" cy="308585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Chart 10">
            <a:extLst>
              <a:ext uri="{FF2B5EF4-FFF2-40B4-BE49-F238E27FC236}">
                <a16:creationId xmlns:a16="http://schemas.microsoft.com/office/drawing/2014/main" id="{FF1F5F08-8E12-4174-989A-2D6C26F6BE5D}"/>
              </a:ext>
            </a:extLst>
          </p:cNvPr>
          <p:cNvGraphicFramePr>
            <a:graphicFrameLocks/>
          </p:cNvGraphicFramePr>
          <p:nvPr>
            <p:extLst>
              <p:ext uri="{D42A27DB-BD31-4B8C-83A1-F6EECF244321}">
                <p14:modId xmlns:p14="http://schemas.microsoft.com/office/powerpoint/2010/main" val="1632073113"/>
              </p:ext>
            </p:extLst>
          </p:nvPr>
        </p:nvGraphicFramePr>
        <p:xfrm>
          <a:off x="1347192" y="1636068"/>
          <a:ext cx="5212909" cy="3112857"/>
        </p:xfrm>
        <a:graphic>
          <a:graphicData uri="http://schemas.openxmlformats.org/drawingml/2006/chart">
            <c:chart xmlns:c="http://schemas.openxmlformats.org/drawingml/2006/chart" xmlns:r="http://schemas.openxmlformats.org/officeDocument/2006/relationships" r:id="rId3"/>
          </a:graphicData>
        </a:graphic>
      </p:graphicFrame>
      <p:pic>
        <p:nvPicPr>
          <p:cNvPr id="8" name="Google Shape;47;p36" descr="An organic corner shape">
            <a:extLst>
              <a:ext uri="{FF2B5EF4-FFF2-40B4-BE49-F238E27FC236}">
                <a16:creationId xmlns:a16="http://schemas.microsoft.com/office/drawing/2014/main" id="{3B258E20-8B94-08A5-EA04-5AF34F55E88B}"/>
              </a:ext>
            </a:extLst>
          </p:cNvPr>
          <p:cNvPicPr preferRelativeResize="0"/>
          <p:nvPr/>
        </p:nvPicPr>
        <p:blipFill rotWithShape="1">
          <a:blip r:embed="rId4">
            <a:alphaModFix/>
          </a:blip>
          <a:srcRect t="47415" r="11642"/>
          <a:stretch/>
        </p:blipFill>
        <p:spPr>
          <a:xfrm>
            <a:off x="-10180" y="4453838"/>
            <a:ext cx="4039730" cy="2404162"/>
          </a:xfrm>
          <a:prstGeom prst="rect">
            <a:avLst/>
          </a:prstGeom>
          <a:noFill/>
          <a:ln>
            <a:noFill/>
          </a:ln>
        </p:spPr>
      </p:pic>
      <p:pic>
        <p:nvPicPr>
          <p:cNvPr id="12" name="Google Shape;48;p36" descr="A circle filled with diagonal lines">
            <a:extLst>
              <a:ext uri="{FF2B5EF4-FFF2-40B4-BE49-F238E27FC236}">
                <a16:creationId xmlns:a16="http://schemas.microsoft.com/office/drawing/2014/main" id="{3702685D-3A10-B3AF-53B4-38E3502F5779}"/>
              </a:ext>
            </a:extLst>
          </p:cNvPr>
          <p:cNvPicPr preferRelativeResize="0"/>
          <p:nvPr/>
        </p:nvPicPr>
        <p:blipFill rotWithShape="1">
          <a:blip r:embed="rId5">
            <a:alphaModFix/>
          </a:blip>
          <a:srcRect l="58934" t="11636" r="12364" b="10950"/>
          <a:stretch/>
        </p:blipFill>
        <p:spPr>
          <a:xfrm>
            <a:off x="-10180" y="3318626"/>
            <a:ext cx="1312242" cy="3539374"/>
          </a:xfrm>
          <a:prstGeom prst="rect">
            <a:avLst/>
          </a:prstGeom>
          <a:noFill/>
          <a:ln>
            <a:noFill/>
          </a:ln>
        </p:spPr>
      </p:pic>
      <p:cxnSp>
        <p:nvCxnSpPr>
          <p:cNvPr id="13" name="Straight Connector 12">
            <a:extLst>
              <a:ext uri="{FF2B5EF4-FFF2-40B4-BE49-F238E27FC236}">
                <a16:creationId xmlns:a16="http://schemas.microsoft.com/office/drawing/2014/main" id="{6C3812F7-997B-F9B6-10D2-86F4C26B3595}"/>
              </a:ext>
            </a:extLst>
          </p:cNvPr>
          <p:cNvCxnSpPr>
            <a:cxnSpLocks/>
          </p:cNvCxnSpPr>
          <p:nvPr/>
        </p:nvCxnSpPr>
        <p:spPr>
          <a:xfrm flipH="1">
            <a:off x="1168400" y="6176963"/>
            <a:ext cx="6747350" cy="0"/>
          </a:xfrm>
          <a:prstGeom prst="line">
            <a:avLst/>
          </a:prstGeom>
          <a:ln w="76200" cap="rnd">
            <a:solidFill>
              <a:schemeClr val="accent2">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82092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093F31-34A0-49BD-960C-EE59C8DED413}"/>
              </a:ext>
            </a:extLst>
          </p:cNvPr>
          <p:cNvSpPr>
            <a:spLocks noGrp="1"/>
          </p:cNvSpPr>
          <p:nvPr>
            <p:ph type="subTitle" idx="1"/>
          </p:nvPr>
        </p:nvSpPr>
        <p:spPr>
          <a:xfrm>
            <a:off x="3244132" y="307430"/>
            <a:ext cx="6003235" cy="483761"/>
          </a:xfrm>
          <a:solidFill>
            <a:schemeClr val="bg2"/>
          </a:solidFill>
          <a:ln>
            <a:solidFill>
              <a:schemeClr val="bg2"/>
            </a:solidFill>
          </a:ln>
        </p:spPr>
        <p:txBody>
          <a:bodyPr anchor="ctr">
            <a:normAutofit/>
          </a:bodyPr>
          <a:lstStyle/>
          <a:p>
            <a:r>
              <a:rPr lang="en-US" sz="2800" b="0">
                <a:solidFill>
                  <a:schemeClr val="bg1"/>
                </a:solidFill>
                <a:latin typeface="Calibri" panose="020F0502020204030204" pitchFamily="34" charset="0"/>
                <a:cs typeface="Calibri" panose="020F0502020204030204" pitchFamily="34" charset="0"/>
              </a:rPr>
              <a:t>Remaining COVID-19 Funding Resources </a:t>
            </a:r>
          </a:p>
        </p:txBody>
      </p:sp>
      <p:sp>
        <p:nvSpPr>
          <p:cNvPr id="4" name="Slide Number Placeholder 3">
            <a:extLst>
              <a:ext uri="{FF2B5EF4-FFF2-40B4-BE49-F238E27FC236}">
                <a16:creationId xmlns:a16="http://schemas.microsoft.com/office/drawing/2014/main" id="{FD61B7A6-07AC-4AAE-8945-AAE8D7CE5BC0}"/>
              </a:ext>
            </a:extLst>
          </p:cNvPr>
          <p:cNvSpPr>
            <a:spLocks noGrp="1"/>
          </p:cNvSpPr>
          <p:nvPr>
            <p:ph type="sldNum" sz="quarter" idx="12"/>
          </p:nvPr>
        </p:nvSpPr>
        <p:spPr/>
        <p:txBody>
          <a:bodyPr/>
          <a:lstStyle/>
          <a:p>
            <a:fld id="{5B4CAECD-02FE-4C4A-9471-426DCC91B0DD}" type="slidenum">
              <a:rPr lang="en-US" smtClean="0"/>
              <a:t>14</a:t>
            </a:fld>
            <a:endParaRPr lang="en-US"/>
          </a:p>
        </p:txBody>
      </p:sp>
      <p:sp>
        <p:nvSpPr>
          <p:cNvPr id="6" name="Subtitle 2">
            <a:extLst>
              <a:ext uri="{FF2B5EF4-FFF2-40B4-BE49-F238E27FC236}">
                <a16:creationId xmlns:a16="http://schemas.microsoft.com/office/drawing/2014/main" id="{A5CBCAF1-9CC9-4047-85D9-90B9526EBE1C}"/>
              </a:ext>
            </a:extLst>
          </p:cNvPr>
          <p:cNvSpPr txBox="1">
            <a:spLocks/>
          </p:cNvSpPr>
          <p:nvPr/>
        </p:nvSpPr>
        <p:spPr>
          <a:xfrm>
            <a:off x="425395" y="1423062"/>
            <a:ext cx="5414284" cy="483761"/>
          </a:xfrm>
          <a:prstGeom prst="rect">
            <a:avLst/>
          </a:prstGeom>
          <a:solidFill>
            <a:schemeClr val="bg2"/>
          </a:solidFill>
          <a:ln>
            <a:solidFill>
              <a:schemeClr val="bg2"/>
            </a:solid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chemeClr val="tx2">
                    <a:lumMod val="50000"/>
                  </a:schemeClr>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1" kern="1200">
                <a:solidFill>
                  <a:schemeClr val="tx2"/>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00000"/>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b="0">
                <a:solidFill>
                  <a:schemeClr val="bg1"/>
                </a:solidFill>
                <a:latin typeface="Calibri" panose="020F0502020204030204" pitchFamily="34" charset="0"/>
                <a:cs typeface="Calibri" panose="020F0502020204030204" pitchFamily="34" charset="0"/>
              </a:rPr>
              <a:t>ESF-II 95% Obligated </a:t>
            </a:r>
          </a:p>
        </p:txBody>
      </p:sp>
      <p:sp>
        <p:nvSpPr>
          <p:cNvPr id="10" name="TextBox 9">
            <a:extLst>
              <a:ext uri="{FF2B5EF4-FFF2-40B4-BE49-F238E27FC236}">
                <a16:creationId xmlns:a16="http://schemas.microsoft.com/office/drawing/2014/main" id="{9DB5447E-E0E2-4192-8A90-F576092903F1}"/>
              </a:ext>
            </a:extLst>
          </p:cNvPr>
          <p:cNvSpPr txBox="1"/>
          <p:nvPr/>
        </p:nvSpPr>
        <p:spPr>
          <a:xfrm>
            <a:off x="3057877" y="5054904"/>
            <a:ext cx="7429168" cy="984885"/>
          </a:xfrm>
          <a:prstGeom prst="rect">
            <a:avLst/>
          </a:prstGeom>
          <a:noFill/>
        </p:spPr>
        <p:txBody>
          <a:bodyPr wrap="square" lIns="91440" tIns="45720" rIns="91440" bIns="45720" anchor="t">
            <a:spAutoFit/>
          </a:bodyPr>
          <a:lstStyle/>
          <a:p>
            <a:pPr marL="342900" indent="-342900">
              <a:lnSpc>
                <a:spcPct val="100000"/>
              </a:lnSpc>
              <a:spcBef>
                <a:spcPts val="0"/>
              </a:spcBef>
              <a:spcAft>
                <a:spcPts val="1200"/>
              </a:spcAft>
              <a:buClr>
                <a:srgbClr val="AE431C"/>
              </a:buClr>
              <a:buSzPct val="120000"/>
              <a:buFont typeface="Arial" panose="020B0604020202020204" pitchFamily="34" charset="0"/>
              <a:buChar char="•"/>
            </a:pPr>
            <a:r>
              <a:rPr lang="en-US" sz="2400">
                <a:solidFill>
                  <a:srgbClr val="000000"/>
                </a:solidFill>
                <a:latin typeface="Calibri" panose="020F0502020204030204" pitchFamily="34" charset="0"/>
                <a:cs typeface="Calibri" panose="020F0502020204030204" pitchFamily="34" charset="0"/>
              </a:rPr>
              <a:t>Target goal is 100% ESF-II spending  </a:t>
            </a:r>
          </a:p>
          <a:p>
            <a:pPr marL="342900" indent="-342900">
              <a:lnSpc>
                <a:spcPct val="100000"/>
              </a:lnSpc>
              <a:spcBef>
                <a:spcPts val="0"/>
              </a:spcBef>
              <a:spcAft>
                <a:spcPts val="1200"/>
              </a:spcAft>
              <a:buClr>
                <a:srgbClr val="AE431C"/>
              </a:buClr>
              <a:buSzPct val="120000"/>
              <a:buFont typeface="Arial" panose="020B0604020202020204" pitchFamily="34" charset="0"/>
              <a:buChar char="•"/>
            </a:pPr>
            <a:r>
              <a:rPr lang="en-US" sz="2400">
                <a:solidFill>
                  <a:srgbClr val="000000"/>
                </a:solidFill>
                <a:latin typeface="Calibri" panose="020F0502020204030204" pitchFamily="34" charset="0"/>
                <a:cs typeface="Calibri" panose="020F0502020204030204" pitchFamily="34" charset="0"/>
              </a:rPr>
              <a:t>ARP funds are available for long term planning</a:t>
            </a:r>
          </a:p>
        </p:txBody>
      </p:sp>
      <p:pic>
        <p:nvPicPr>
          <p:cNvPr id="5" name="Picture 4">
            <a:extLst>
              <a:ext uri="{FF2B5EF4-FFF2-40B4-BE49-F238E27FC236}">
                <a16:creationId xmlns:a16="http://schemas.microsoft.com/office/drawing/2014/main" id="{0CA067B4-8BE1-41B2-A655-F5F8E9C14817}"/>
              </a:ext>
            </a:extLst>
          </p:cNvPr>
          <p:cNvPicPr>
            <a:picLocks noChangeAspect="1"/>
          </p:cNvPicPr>
          <p:nvPr/>
        </p:nvPicPr>
        <p:blipFill>
          <a:blip r:embed="rId2"/>
          <a:stretch>
            <a:fillRect/>
          </a:stretch>
        </p:blipFill>
        <p:spPr>
          <a:xfrm>
            <a:off x="425395" y="2021799"/>
            <a:ext cx="5414285" cy="2918129"/>
          </a:xfrm>
          <a:prstGeom prst="rect">
            <a:avLst/>
          </a:prstGeom>
          <a:ln w="28575">
            <a:solidFill>
              <a:srgbClr val="C00000"/>
            </a:solidFill>
          </a:ln>
        </p:spPr>
      </p:pic>
      <p:pic>
        <p:nvPicPr>
          <p:cNvPr id="12" name="Picture 11">
            <a:extLst>
              <a:ext uri="{FF2B5EF4-FFF2-40B4-BE49-F238E27FC236}">
                <a16:creationId xmlns:a16="http://schemas.microsoft.com/office/drawing/2014/main" id="{39388ECA-B3B2-4657-8BA7-34EFCDCF234B}"/>
              </a:ext>
            </a:extLst>
          </p:cNvPr>
          <p:cNvPicPr>
            <a:picLocks noChangeAspect="1"/>
          </p:cNvPicPr>
          <p:nvPr/>
        </p:nvPicPr>
        <p:blipFill>
          <a:blip r:embed="rId3"/>
          <a:stretch>
            <a:fillRect/>
          </a:stretch>
        </p:blipFill>
        <p:spPr>
          <a:xfrm>
            <a:off x="6062190" y="2031358"/>
            <a:ext cx="5549988" cy="2918129"/>
          </a:xfrm>
          <a:prstGeom prst="rect">
            <a:avLst/>
          </a:prstGeom>
          <a:ln w="28575">
            <a:solidFill>
              <a:srgbClr val="C00000"/>
            </a:solidFill>
          </a:ln>
        </p:spPr>
      </p:pic>
      <p:sp>
        <p:nvSpPr>
          <p:cNvPr id="13" name="Subtitle 2">
            <a:extLst>
              <a:ext uri="{FF2B5EF4-FFF2-40B4-BE49-F238E27FC236}">
                <a16:creationId xmlns:a16="http://schemas.microsoft.com/office/drawing/2014/main" id="{3210221E-6D9E-41A8-A716-07AC5CD9E459}"/>
              </a:ext>
            </a:extLst>
          </p:cNvPr>
          <p:cNvSpPr txBox="1">
            <a:spLocks/>
          </p:cNvSpPr>
          <p:nvPr/>
        </p:nvSpPr>
        <p:spPr>
          <a:xfrm>
            <a:off x="6062189" y="1423062"/>
            <a:ext cx="5549987" cy="483761"/>
          </a:xfrm>
          <a:prstGeom prst="rect">
            <a:avLst/>
          </a:prstGeom>
          <a:solidFill>
            <a:schemeClr val="bg2"/>
          </a:solidFill>
          <a:ln>
            <a:solidFill>
              <a:schemeClr val="bg2"/>
            </a:solid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chemeClr val="tx2">
                    <a:lumMod val="50000"/>
                  </a:schemeClr>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1" kern="1200">
                <a:solidFill>
                  <a:schemeClr val="tx2"/>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00000"/>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b="0">
                <a:solidFill>
                  <a:schemeClr val="bg1"/>
                </a:solidFill>
                <a:latin typeface="Calibri" panose="020F0502020204030204" pitchFamily="34" charset="0"/>
                <a:cs typeface="Calibri" panose="020F0502020204030204" pitchFamily="34" charset="0"/>
              </a:rPr>
              <a:t>ARP – 69% Obligated </a:t>
            </a:r>
          </a:p>
        </p:txBody>
      </p:sp>
    </p:spTree>
    <p:extLst>
      <p:ext uri="{BB962C8B-B14F-4D97-AF65-F5344CB8AC3E}">
        <p14:creationId xmlns:p14="http://schemas.microsoft.com/office/powerpoint/2010/main" val="32869009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093F31-34A0-49BD-960C-EE59C8DED413}"/>
              </a:ext>
            </a:extLst>
          </p:cNvPr>
          <p:cNvSpPr>
            <a:spLocks noGrp="1"/>
          </p:cNvSpPr>
          <p:nvPr>
            <p:ph type="subTitle" idx="1"/>
          </p:nvPr>
        </p:nvSpPr>
        <p:spPr>
          <a:xfrm>
            <a:off x="2846567" y="447596"/>
            <a:ext cx="7052807" cy="538112"/>
          </a:xfrm>
          <a:solidFill>
            <a:schemeClr val="bg2"/>
          </a:solidFill>
          <a:ln>
            <a:solidFill>
              <a:schemeClr val="bg2"/>
            </a:solidFill>
          </a:ln>
        </p:spPr>
        <p:txBody>
          <a:bodyPr anchor="ctr">
            <a:normAutofit/>
          </a:bodyPr>
          <a:lstStyle/>
          <a:p>
            <a:r>
              <a:rPr lang="en-US" sz="2800" b="0">
                <a:solidFill>
                  <a:schemeClr val="bg1"/>
                </a:solidFill>
                <a:latin typeface="Calibri" panose="020F0502020204030204" pitchFamily="34" charset="0"/>
                <a:cs typeface="Calibri" panose="020F0502020204030204" pitchFamily="34" charset="0"/>
              </a:rPr>
              <a:t>School Facilities Operations &amp; Maintenance</a:t>
            </a:r>
          </a:p>
        </p:txBody>
      </p:sp>
      <p:sp>
        <p:nvSpPr>
          <p:cNvPr id="4" name="Slide Number Placeholder 3">
            <a:extLst>
              <a:ext uri="{FF2B5EF4-FFF2-40B4-BE49-F238E27FC236}">
                <a16:creationId xmlns:a16="http://schemas.microsoft.com/office/drawing/2014/main" id="{FD61B7A6-07AC-4AAE-8945-AAE8D7CE5BC0}"/>
              </a:ext>
            </a:extLst>
          </p:cNvPr>
          <p:cNvSpPr>
            <a:spLocks noGrp="1"/>
          </p:cNvSpPr>
          <p:nvPr>
            <p:ph type="sldNum" sz="quarter" idx="12"/>
          </p:nvPr>
        </p:nvSpPr>
        <p:spPr/>
        <p:txBody>
          <a:bodyPr/>
          <a:lstStyle/>
          <a:p>
            <a:fld id="{5B4CAECD-02FE-4C4A-9471-426DCC91B0DD}" type="slidenum">
              <a:rPr lang="en-US" smtClean="0"/>
              <a:t>15</a:t>
            </a:fld>
            <a:endParaRPr lang="en-US"/>
          </a:p>
        </p:txBody>
      </p:sp>
      <p:sp>
        <p:nvSpPr>
          <p:cNvPr id="9" name="TextBox 8">
            <a:extLst>
              <a:ext uri="{FF2B5EF4-FFF2-40B4-BE49-F238E27FC236}">
                <a16:creationId xmlns:a16="http://schemas.microsoft.com/office/drawing/2014/main" id="{C75B4C5E-FA67-44A2-8BBA-BE5D53B309AB}"/>
              </a:ext>
            </a:extLst>
          </p:cNvPr>
          <p:cNvSpPr txBox="1"/>
          <p:nvPr/>
        </p:nvSpPr>
        <p:spPr>
          <a:xfrm>
            <a:off x="2038185" y="2102084"/>
            <a:ext cx="8799443" cy="3508653"/>
          </a:xfrm>
          <a:prstGeom prst="rect">
            <a:avLst/>
          </a:prstGeom>
          <a:noFill/>
        </p:spPr>
        <p:txBody>
          <a:bodyPr wrap="square">
            <a:spAutoFit/>
          </a:bodyPr>
          <a:lstStyle/>
          <a:p>
            <a:pPr marL="342900" indent="-342900">
              <a:lnSpc>
                <a:spcPct val="100000"/>
              </a:lnSpc>
              <a:spcBef>
                <a:spcPts val="0"/>
              </a:spcBef>
              <a:spcAft>
                <a:spcPts val="1200"/>
              </a:spcAft>
              <a:buClr>
                <a:srgbClr val="AE431C"/>
              </a:buClr>
              <a:buSzPct val="110000"/>
              <a:buFont typeface="Arial" panose="020B0604020202020204" pitchFamily="34" charset="0"/>
              <a:buChar char="•"/>
            </a:pPr>
            <a:r>
              <a:rPr lang="en-US" sz="2400">
                <a:solidFill>
                  <a:srgbClr val="000000"/>
                </a:solidFill>
                <a:latin typeface="Calibri" panose="020F0502020204030204" pitchFamily="34" charset="0"/>
                <a:cs typeface="Calibri" panose="020F0502020204030204" pitchFamily="34" charset="0"/>
              </a:rPr>
              <a:t>O&amp;M allocations determined by BIA Division of Facilities Management and Construction  (DFMC)</a:t>
            </a:r>
          </a:p>
          <a:p>
            <a:pPr marL="342900" indent="-342900">
              <a:lnSpc>
                <a:spcPct val="100000"/>
              </a:lnSpc>
              <a:spcBef>
                <a:spcPts val="0"/>
              </a:spcBef>
              <a:spcAft>
                <a:spcPts val="1200"/>
              </a:spcAft>
              <a:buClr>
                <a:srgbClr val="AE431C"/>
              </a:buClr>
              <a:buSzPct val="110000"/>
              <a:buFont typeface="Arial" panose="020B0604020202020204" pitchFamily="34" charset="0"/>
              <a:buChar char="•"/>
            </a:pPr>
            <a:r>
              <a:rPr lang="en-US" sz="2400">
                <a:solidFill>
                  <a:srgbClr val="000000"/>
                </a:solidFill>
                <a:latin typeface="Calibri" panose="020F0502020204030204" pitchFamily="34" charset="0"/>
                <a:cs typeface="Calibri" panose="020F0502020204030204" pitchFamily="34" charset="0"/>
              </a:rPr>
              <a:t>Allocation levels based on actual facilities and conditions and address regional costs, utilities, custodial services, preventive maintenance, unscheduled maintenance, efficient use of classrooms, and program administration and support. </a:t>
            </a:r>
          </a:p>
          <a:p>
            <a:pPr marL="342900" indent="-342900">
              <a:lnSpc>
                <a:spcPct val="100000"/>
              </a:lnSpc>
              <a:spcBef>
                <a:spcPts val="0"/>
              </a:spcBef>
              <a:spcAft>
                <a:spcPts val="1200"/>
              </a:spcAft>
              <a:buClr>
                <a:srgbClr val="AE431C"/>
              </a:buClr>
              <a:buSzPct val="110000"/>
              <a:buFont typeface="Arial" panose="020B0604020202020204" pitchFamily="34" charset="0"/>
              <a:buChar char="•"/>
            </a:pPr>
            <a:r>
              <a:rPr lang="en-US" sz="2400">
                <a:solidFill>
                  <a:srgbClr val="000000"/>
                </a:solidFill>
                <a:latin typeface="Calibri" panose="020F0502020204030204" pitchFamily="34" charset="0"/>
                <a:cs typeface="Calibri" panose="020F0502020204030204" pitchFamily="34" charset="0"/>
              </a:rPr>
              <a:t>O&amp;M allocations received from BIA are distributed within 3 days</a:t>
            </a:r>
          </a:p>
          <a:p>
            <a:pPr marL="342900" indent="-342900">
              <a:lnSpc>
                <a:spcPct val="100000"/>
              </a:lnSpc>
              <a:spcBef>
                <a:spcPts val="0"/>
              </a:spcBef>
              <a:spcAft>
                <a:spcPts val="900"/>
              </a:spcAft>
              <a:buClr>
                <a:srgbClr val="AE431C"/>
              </a:buClr>
              <a:buSzPct val="110000"/>
              <a:buFont typeface="Arial" panose="020B0604020202020204" pitchFamily="34" charset="0"/>
              <a:buChar char="•"/>
            </a:pPr>
            <a:r>
              <a:rPr lang="en-US" sz="2400">
                <a:solidFill>
                  <a:srgbClr val="000000"/>
                </a:solidFill>
                <a:latin typeface="Calibri" panose="020F0502020204030204" pitchFamily="34" charset="0"/>
                <a:cs typeface="Calibri" panose="020F0502020204030204" pitchFamily="34" charset="0"/>
              </a:rPr>
              <a:t>O&amp;M is not forward funded - subject to Continuing Resolutions   </a:t>
            </a:r>
          </a:p>
        </p:txBody>
      </p:sp>
      <p:sp>
        <p:nvSpPr>
          <p:cNvPr id="8" name="Subtitle 2">
            <a:extLst>
              <a:ext uri="{FF2B5EF4-FFF2-40B4-BE49-F238E27FC236}">
                <a16:creationId xmlns:a16="http://schemas.microsoft.com/office/drawing/2014/main" id="{F8EFDA99-CABD-4D60-8B1C-5E621853D417}"/>
              </a:ext>
            </a:extLst>
          </p:cNvPr>
          <p:cNvSpPr txBox="1">
            <a:spLocks/>
          </p:cNvSpPr>
          <p:nvPr/>
        </p:nvSpPr>
        <p:spPr>
          <a:xfrm>
            <a:off x="4494474" y="1087415"/>
            <a:ext cx="3756991" cy="538112"/>
          </a:xfrm>
          <a:prstGeom prst="rect">
            <a:avLst/>
          </a:prstGeom>
          <a:solidFill>
            <a:schemeClr val="bg2"/>
          </a:solidFill>
          <a:ln>
            <a:solidFill>
              <a:schemeClr val="bg2"/>
            </a:solid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chemeClr val="tx2">
                    <a:lumMod val="50000"/>
                  </a:schemeClr>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1" kern="1200">
                <a:solidFill>
                  <a:schemeClr val="tx2"/>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00000"/>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b="0">
                <a:solidFill>
                  <a:schemeClr val="bg1"/>
                </a:solidFill>
                <a:latin typeface="Calibri" panose="020F0502020204030204" pitchFamily="34" charset="0"/>
                <a:cs typeface="Calibri" panose="020F0502020204030204" pitchFamily="34" charset="0"/>
              </a:rPr>
              <a:t>Allocation Procedures </a:t>
            </a:r>
          </a:p>
        </p:txBody>
      </p:sp>
      <p:pic>
        <p:nvPicPr>
          <p:cNvPr id="13" name="Picture 12">
            <a:extLst>
              <a:ext uri="{FF2B5EF4-FFF2-40B4-BE49-F238E27FC236}">
                <a16:creationId xmlns:a16="http://schemas.microsoft.com/office/drawing/2014/main" id="{95CEDA10-90D4-4AE0-BA08-7D16B508130E}"/>
              </a:ext>
            </a:extLst>
          </p:cNvPr>
          <p:cNvPicPr>
            <a:picLocks noChangeAspect="1"/>
          </p:cNvPicPr>
          <p:nvPr/>
        </p:nvPicPr>
        <p:blipFill>
          <a:blip r:embed="rId2"/>
          <a:stretch>
            <a:fillRect/>
          </a:stretch>
        </p:blipFill>
        <p:spPr>
          <a:xfrm>
            <a:off x="294198" y="447596"/>
            <a:ext cx="2425148" cy="1474380"/>
          </a:xfrm>
          <a:prstGeom prst="rect">
            <a:avLst/>
          </a:prstGeom>
          <a:ln w="19050">
            <a:solidFill>
              <a:schemeClr val="bg2"/>
            </a:solidFill>
          </a:ln>
        </p:spPr>
      </p:pic>
      <p:pic>
        <p:nvPicPr>
          <p:cNvPr id="7" name="Google Shape;47;p36" descr="An organic corner shape">
            <a:extLst>
              <a:ext uri="{FF2B5EF4-FFF2-40B4-BE49-F238E27FC236}">
                <a16:creationId xmlns:a16="http://schemas.microsoft.com/office/drawing/2014/main" id="{7CB7A847-599B-31AB-35E7-2C02DE615766}"/>
              </a:ext>
            </a:extLst>
          </p:cNvPr>
          <p:cNvPicPr preferRelativeResize="0"/>
          <p:nvPr/>
        </p:nvPicPr>
        <p:blipFill rotWithShape="1">
          <a:blip r:embed="rId3">
            <a:alphaModFix/>
          </a:blip>
          <a:srcRect t="47415" r="11642"/>
          <a:stretch/>
        </p:blipFill>
        <p:spPr>
          <a:xfrm>
            <a:off x="-10180" y="4453838"/>
            <a:ext cx="4039730" cy="2404162"/>
          </a:xfrm>
          <a:prstGeom prst="rect">
            <a:avLst/>
          </a:prstGeom>
          <a:noFill/>
          <a:ln>
            <a:noFill/>
          </a:ln>
        </p:spPr>
      </p:pic>
      <p:pic>
        <p:nvPicPr>
          <p:cNvPr id="10" name="Google Shape;48;p36" descr="A circle filled with diagonal lines">
            <a:extLst>
              <a:ext uri="{FF2B5EF4-FFF2-40B4-BE49-F238E27FC236}">
                <a16:creationId xmlns:a16="http://schemas.microsoft.com/office/drawing/2014/main" id="{6EA68650-5CDC-8010-81A2-B31D50D7E741}"/>
              </a:ext>
            </a:extLst>
          </p:cNvPr>
          <p:cNvPicPr preferRelativeResize="0"/>
          <p:nvPr/>
        </p:nvPicPr>
        <p:blipFill rotWithShape="1">
          <a:blip r:embed="rId4">
            <a:alphaModFix/>
          </a:blip>
          <a:srcRect l="58934" t="11636" r="12364" b="10950"/>
          <a:stretch/>
        </p:blipFill>
        <p:spPr>
          <a:xfrm>
            <a:off x="-10180" y="3318626"/>
            <a:ext cx="1312242" cy="3539374"/>
          </a:xfrm>
          <a:prstGeom prst="rect">
            <a:avLst/>
          </a:prstGeom>
          <a:noFill/>
          <a:ln>
            <a:noFill/>
          </a:ln>
        </p:spPr>
      </p:pic>
      <p:cxnSp>
        <p:nvCxnSpPr>
          <p:cNvPr id="11" name="Straight Connector 10">
            <a:extLst>
              <a:ext uri="{FF2B5EF4-FFF2-40B4-BE49-F238E27FC236}">
                <a16:creationId xmlns:a16="http://schemas.microsoft.com/office/drawing/2014/main" id="{1669E289-8C17-BCDA-1E3E-4386C417D554}"/>
              </a:ext>
            </a:extLst>
          </p:cNvPr>
          <p:cNvCxnSpPr>
            <a:cxnSpLocks/>
          </p:cNvCxnSpPr>
          <p:nvPr/>
        </p:nvCxnSpPr>
        <p:spPr>
          <a:xfrm flipH="1">
            <a:off x="1168400" y="6176963"/>
            <a:ext cx="6747350" cy="0"/>
          </a:xfrm>
          <a:prstGeom prst="line">
            <a:avLst/>
          </a:prstGeom>
          <a:ln w="76200" cap="rnd">
            <a:solidFill>
              <a:schemeClr val="accent2">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81401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093F31-34A0-49BD-960C-EE59C8DED413}"/>
              </a:ext>
            </a:extLst>
          </p:cNvPr>
          <p:cNvSpPr>
            <a:spLocks noGrp="1"/>
          </p:cNvSpPr>
          <p:nvPr>
            <p:ph type="subTitle" idx="1"/>
          </p:nvPr>
        </p:nvSpPr>
        <p:spPr>
          <a:xfrm>
            <a:off x="3106310" y="352423"/>
            <a:ext cx="5979380" cy="611533"/>
          </a:xfrm>
          <a:solidFill>
            <a:schemeClr val="bg2"/>
          </a:solidFill>
          <a:ln>
            <a:solidFill>
              <a:schemeClr val="bg2"/>
            </a:solidFill>
          </a:ln>
        </p:spPr>
        <p:txBody>
          <a:bodyPr anchor="ctr">
            <a:normAutofit/>
          </a:bodyPr>
          <a:lstStyle/>
          <a:p>
            <a:r>
              <a:rPr lang="en-US" sz="2800" b="0">
                <a:solidFill>
                  <a:schemeClr val="bg1"/>
                </a:solidFill>
                <a:latin typeface="Calibri" panose="020F0502020204030204" pitchFamily="34" charset="0"/>
                <a:cs typeface="Calibri" panose="020F0502020204030204" pitchFamily="34" charset="0"/>
              </a:rPr>
              <a:t>Student Transportation Allocations </a:t>
            </a:r>
          </a:p>
        </p:txBody>
      </p:sp>
      <p:sp>
        <p:nvSpPr>
          <p:cNvPr id="4" name="Slide Number Placeholder 3">
            <a:extLst>
              <a:ext uri="{FF2B5EF4-FFF2-40B4-BE49-F238E27FC236}">
                <a16:creationId xmlns:a16="http://schemas.microsoft.com/office/drawing/2014/main" id="{FD61B7A6-07AC-4AAE-8945-AAE8D7CE5BC0}"/>
              </a:ext>
            </a:extLst>
          </p:cNvPr>
          <p:cNvSpPr>
            <a:spLocks noGrp="1"/>
          </p:cNvSpPr>
          <p:nvPr>
            <p:ph type="sldNum" sz="quarter" idx="12"/>
          </p:nvPr>
        </p:nvSpPr>
        <p:spPr/>
        <p:txBody>
          <a:bodyPr/>
          <a:lstStyle/>
          <a:p>
            <a:fld id="{5B4CAECD-02FE-4C4A-9471-426DCC91B0DD}" type="slidenum">
              <a:rPr lang="en-US" smtClean="0"/>
              <a:t>16</a:t>
            </a:fld>
            <a:endParaRPr lang="en-US"/>
          </a:p>
        </p:txBody>
      </p:sp>
      <p:sp>
        <p:nvSpPr>
          <p:cNvPr id="9" name="TextBox 8">
            <a:extLst>
              <a:ext uri="{FF2B5EF4-FFF2-40B4-BE49-F238E27FC236}">
                <a16:creationId xmlns:a16="http://schemas.microsoft.com/office/drawing/2014/main" id="{C75B4C5E-FA67-44A2-8BBA-BE5D53B309AB}"/>
              </a:ext>
            </a:extLst>
          </p:cNvPr>
          <p:cNvSpPr txBox="1"/>
          <p:nvPr/>
        </p:nvSpPr>
        <p:spPr>
          <a:xfrm>
            <a:off x="1608813" y="1073206"/>
            <a:ext cx="8799443" cy="4324261"/>
          </a:xfrm>
          <a:prstGeom prst="rect">
            <a:avLst/>
          </a:prstGeom>
          <a:noFill/>
        </p:spPr>
        <p:txBody>
          <a:bodyPr wrap="square" lIns="91440" tIns="45720" rIns="91440" bIns="45720" anchor="t">
            <a:spAutoFit/>
          </a:bodyPr>
          <a:lstStyle/>
          <a:p>
            <a:pPr marL="342900" indent="-342900">
              <a:lnSpc>
                <a:spcPct val="100000"/>
              </a:lnSpc>
              <a:spcBef>
                <a:spcPts val="0"/>
              </a:spcBef>
              <a:spcAft>
                <a:spcPts val="1200"/>
              </a:spcAft>
              <a:buClr>
                <a:srgbClr val="AE431C"/>
              </a:buClr>
              <a:buSzPct val="110000"/>
              <a:buFont typeface="Arial" panose="020B0604020202020204" pitchFamily="34" charset="0"/>
              <a:buChar char="•"/>
            </a:pPr>
            <a:r>
              <a:rPr lang="en-US" sz="2400">
                <a:solidFill>
                  <a:srgbClr val="000000"/>
                </a:solidFill>
                <a:latin typeface="Calibri"/>
                <a:cs typeface="Calibri"/>
              </a:rPr>
              <a:t>COVID-19 blanket waivers for student and commercial transportation have protected funding at SY 19-20 levels</a:t>
            </a:r>
            <a:endParaRPr lang="en-US" sz="2400">
              <a:solidFill>
                <a:srgbClr val="000000"/>
              </a:solidFill>
              <a:latin typeface="Calibri" panose="020F0502020204030204" pitchFamily="34" charset="0"/>
              <a:cs typeface="Calibri" panose="020F0502020204030204" pitchFamily="34" charset="0"/>
            </a:endParaRPr>
          </a:p>
          <a:p>
            <a:pPr marL="342900" indent="-342900">
              <a:spcAft>
                <a:spcPts val="1200"/>
              </a:spcAft>
              <a:buClr>
                <a:srgbClr val="AE431C"/>
              </a:buClr>
              <a:buSzPct val="110000"/>
              <a:buFont typeface="Arial" panose="020B0604020202020204" pitchFamily="34" charset="0"/>
              <a:buChar char="•"/>
            </a:pPr>
            <a:r>
              <a:rPr lang="en-US" sz="2400">
                <a:solidFill>
                  <a:srgbClr val="000000"/>
                </a:solidFill>
                <a:latin typeface="Calibri"/>
                <a:cs typeface="Calibri"/>
              </a:rPr>
              <a:t>WebET 2.0 (BIE Education Transportation Reporting System) is being updated to provided improved school reporting of mileage and commercial transportation expenses </a:t>
            </a:r>
          </a:p>
          <a:p>
            <a:pPr marL="342900" indent="-342900">
              <a:lnSpc>
                <a:spcPct val="100000"/>
              </a:lnSpc>
              <a:spcBef>
                <a:spcPts val="0"/>
              </a:spcBef>
              <a:spcAft>
                <a:spcPts val="900"/>
              </a:spcAft>
              <a:buClr>
                <a:srgbClr val="AE431C"/>
              </a:buClr>
              <a:buSzPct val="110000"/>
              <a:buFont typeface="Arial" panose="020B0604020202020204" pitchFamily="34" charset="0"/>
              <a:buChar char="•"/>
            </a:pPr>
            <a:r>
              <a:rPr lang="en-US" sz="2400">
                <a:solidFill>
                  <a:srgbClr val="000000"/>
                </a:solidFill>
                <a:latin typeface="Calibri"/>
                <a:cs typeface="Calibri"/>
              </a:rPr>
              <a:t>Mileage counts and commercial transportation are key cost driver for allocations</a:t>
            </a:r>
          </a:p>
          <a:p>
            <a:pPr marL="342900" indent="-342900">
              <a:spcAft>
                <a:spcPts val="900"/>
              </a:spcAft>
              <a:buClr>
                <a:srgbClr val="AE431C"/>
              </a:buClr>
              <a:buSzPct val="110000"/>
              <a:buFont typeface="Arial" panose="020B0604020202020204" pitchFamily="34" charset="0"/>
              <a:buChar char="•"/>
            </a:pPr>
            <a:r>
              <a:rPr lang="en-US" sz="2400">
                <a:solidFill>
                  <a:srgbClr val="000000"/>
                </a:solidFill>
                <a:latin typeface="Calibri"/>
                <a:cs typeface="Calibri"/>
              </a:rPr>
              <a:t>Total mileage divided by annual appropriations determine the per mile funding available  </a:t>
            </a:r>
          </a:p>
          <a:p>
            <a:pPr marL="342900" indent="-342900">
              <a:spcAft>
                <a:spcPts val="900"/>
              </a:spcAft>
              <a:buClr>
                <a:srgbClr val="AE431C"/>
              </a:buClr>
              <a:buSzPct val="110000"/>
              <a:buFont typeface="Arial" panose="020B0604020202020204" pitchFamily="34" charset="0"/>
              <a:buChar char="•"/>
            </a:pPr>
            <a:r>
              <a:rPr lang="en-US" sz="2400">
                <a:solidFill>
                  <a:srgbClr val="000000"/>
                </a:solidFill>
                <a:latin typeface="Calibri"/>
                <a:cs typeface="Calibri"/>
              </a:rPr>
              <a:t>1.2 multiplier added for unimproved miles</a:t>
            </a:r>
          </a:p>
        </p:txBody>
      </p:sp>
      <p:pic>
        <p:nvPicPr>
          <p:cNvPr id="5" name="Picture 4" descr="A school bus driving down a wet road&#10;&#10;Description automatically generated with low confidence">
            <a:extLst>
              <a:ext uri="{FF2B5EF4-FFF2-40B4-BE49-F238E27FC236}">
                <a16:creationId xmlns:a16="http://schemas.microsoft.com/office/drawing/2014/main" id="{DEC40668-6467-4B1A-A777-10F21B30C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0600" y="4692328"/>
            <a:ext cx="2425149" cy="1410277"/>
          </a:xfrm>
          <a:prstGeom prst="rect">
            <a:avLst/>
          </a:prstGeom>
          <a:ln>
            <a:solidFill>
              <a:schemeClr val="bg2"/>
            </a:solidFill>
          </a:ln>
        </p:spPr>
      </p:pic>
    </p:spTree>
    <p:extLst>
      <p:ext uri="{BB962C8B-B14F-4D97-AF65-F5344CB8AC3E}">
        <p14:creationId xmlns:p14="http://schemas.microsoft.com/office/powerpoint/2010/main" val="42256886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D61B7A6-07AC-4AAE-8945-AAE8D7CE5BC0}"/>
              </a:ext>
            </a:extLst>
          </p:cNvPr>
          <p:cNvSpPr>
            <a:spLocks noGrp="1"/>
          </p:cNvSpPr>
          <p:nvPr>
            <p:ph type="sldNum" sz="quarter" idx="12"/>
          </p:nvPr>
        </p:nvSpPr>
        <p:spPr/>
        <p:txBody>
          <a:bodyPr/>
          <a:lstStyle/>
          <a:p>
            <a:r>
              <a:rPr lang="en-US"/>
              <a:t>15</a:t>
            </a:r>
          </a:p>
        </p:txBody>
      </p:sp>
      <p:sp>
        <p:nvSpPr>
          <p:cNvPr id="2" name="TextBox 1">
            <a:extLst>
              <a:ext uri="{FF2B5EF4-FFF2-40B4-BE49-F238E27FC236}">
                <a16:creationId xmlns:a16="http://schemas.microsoft.com/office/drawing/2014/main" id="{A57FDC88-C8D0-95D2-AC97-7A54A23083AF}"/>
              </a:ext>
            </a:extLst>
          </p:cNvPr>
          <p:cNvSpPr txBox="1"/>
          <p:nvPr/>
        </p:nvSpPr>
        <p:spPr>
          <a:xfrm>
            <a:off x="1559904" y="1252925"/>
            <a:ext cx="8799443" cy="3293209"/>
          </a:xfrm>
          <a:prstGeom prst="rect">
            <a:avLst/>
          </a:prstGeom>
          <a:noFill/>
        </p:spPr>
        <p:txBody>
          <a:bodyPr wrap="square" lIns="91440" tIns="45720" rIns="91440" bIns="45720" anchor="t">
            <a:spAutoFit/>
          </a:bodyPr>
          <a:lstStyle/>
          <a:p>
            <a:pPr>
              <a:spcAft>
                <a:spcPts val="1200"/>
              </a:spcAft>
              <a:buClr>
                <a:srgbClr val="AE431C"/>
              </a:buClr>
              <a:buSzPct val="110000"/>
            </a:pPr>
            <a:r>
              <a:rPr lang="en-US" sz="2400" u="sng">
                <a:solidFill>
                  <a:srgbClr val="000000"/>
                </a:solidFill>
                <a:latin typeface="Calibri" panose="020F0502020204030204" pitchFamily="34" charset="0"/>
                <a:cs typeface="Calibri" panose="020F0502020204030204" pitchFamily="34" charset="0"/>
              </a:rPr>
              <a:t>Day Student Mileage Count:</a:t>
            </a:r>
          </a:p>
          <a:p>
            <a:pPr marL="342900" indent="-342900">
              <a:spcAft>
                <a:spcPts val="1200"/>
              </a:spcAft>
              <a:buClr>
                <a:srgbClr val="AE431C"/>
              </a:buClr>
              <a:buSzPct val="110000"/>
              <a:buFont typeface="Arial" panose="020B0604020202020204" pitchFamily="34" charset="0"/>
              <a:buChar char="•"/>
            </a:pPr>
            <a:r>
              <a:rPr lang="en-US" sz="2400">
                <a:solidFill>
                  <a:srgbClr val="000000"/>
                </a:solidFill>
                <a:latin typeface="Calibri" panose="020F0502020204030204" pitchFamily="34" charset="0"/>
                <a:cs typeface="Calibri" panose="020F0502020204030204" pitchFamily="34" charset="0"/>
              </a:rPr>
              <a:t>Student mileage count week is last full week of September</a:t>
            </a:r>
            <a:endParaRPr lang="en-US"/>
          </a:p>
          <a:p>
            <a:pPr marL="800100" lvl="1" indent="-342900">
              <a:spcAft>
                <a:spcPts val="1200"/>
              </a:spcAft>
              <a:buClr>
                <a:srgbClr val="AE431C"/>
              </a:buClr>
              <a:buSzPct val="110000"/>
              <a:buFont typeface="Arial" panose="020B0604020202020204" pitchFamily="34" charset="0"/>
              <a:buChar char="•"/>
            </a:pPr>
            <a:r>
              <a:rPr lang="en-US" sz="2400">
                <a:solidFill>
                  <a:srgbClr val="000000"/>
                </a:solidFill>
                <a:latin typeface="Calibri" panose="020F0502020204030204" pitchFamily="34" charset="0"/>
                <a:cs typeface="Calibri" panose="020F0502020204030204" pitchFamily="34" charset="0"/>
              </a:rPr>
              <a:t>School must report mileage for T, W, TH, for each bus</a:t>
            </a:r>
          </a:p>
          <a:p>
            <a:pPr marL="800100" lvl="1" indent="-342900">
              <a:spcAft>
                <a:spcPts val="1200"/>
              </a:spcAft>
              <a:buClr>
                <a:srgbClr val="AE431C"/>
              </a:buClr>
              <a:buSzPct val="110000"/>
              <a:buFont typeface="Arial" panose="020B0604020202020204" pitchFamily="34" charset="0"/>
              <a:buChar char="•"/>
            </a:pPr>
            <a:r>
              <a:rPr lang="en-US" sz="2400">
                <a:solidFill>
                  <a:srgbClr val="000000"/>
                </a:solidFill>
                <a:latin typeface="Calibri" panose="020F0502020204030204" pitchFamily="34" charset="0"/>
                <a:cs typeface="Calibri" panose="020F0502020204030204" pitchFamily="34" charset="0"/>
              </a:rPr>
              <a:t>School mileage must be certified at the school level, EPA level, and certifying official</a:t>
            </a:r>
            <a:endParaRPr lang="en-US" sz="2400">
              <a:solidFill>
                <a:srgbClr val="0F6460"/>
              </a:solidFill>
              <a:latin typeface="Calibri"/>
              <a:cs typeface="Calibri"/>
            </a:endParaRPr>
          </a:p>
          <a:p>
            <a:pPr marL="800100" lvl="1" indent="-342900">
              <a:spcAft>
                <a:spcPts val="1200"/>
              </a:spcAft>
              <a:buClr>
                <a:srgbClr val="AE431C"/>
              </a:buClr>
              <a:buSzPct val="110000"/>
              <a:buFont typeface="Arial" panose="020B0604020202020204" pitchFamily="34" charset="0"/>
              <a:buChar char="•"/>
            </a:pPr>
            <a:r>
              <a:rPr lang="en-US" sz="2400">
                <a:solidFill>
                  <a:srgbClr val="000000"/>
                </a:solidFill>
                <a:latin typeface="Calibri" panose="020F0502020204030204" pitchFamily="34" charset="0"/>
                <a:cs typeface="Calibri" panose="020F0502020204030204" pitchFamily="34" charset="0"/>
              </a:rPr>
              <a:t>The average of these 3 days will be taken and multiplied by 180 to calculate the total mileage</a:t>
            </a:r>
          </a:p>
        </p:txBody>
      </p:sp>
      <p:sp>
        <p:nvSpPr>
          <p:cNvPr id="13" name="Subtitle 2">
            <a:extLst>
              <a:ext uri="{FF2B5EF4-FFF2-40B4-BE49-F238E27FC236}">
                <a16:creationId xmlns:a16="http://schemas.microsoft.com/office/drawing/2014/main" id="{A742A6F3-8B59-4DCC-90AF-C289C2B00FB5}"/>
              </a:ext>
            </a:extLst>
          </p:cNvPr>
          <p:cNvSpPr txBox="1">
            <a:spLocks/>
          </p:cNvSpPr>
          <p:nvPr/>
        </p:nvSpPr>
        <p:spPr>
          <a:xfrm>
            <a:off x="3106310" y="288813"/>
            <a:ext cx="5979380" cy="611533"/>
          </a:xfrm>
          <a:prstGeom prst="rect">
            <a:avLst/>
          </a:prstGeom>
          <a:solidFill>
            <a:schemeClr val="bg2"/>
          </a:solidFill>
          <a:ln>
            <a:solidFill>
              <a:schemeClr val="bg2"/>
            </a:solid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chemeClr val="tx2">
                    <a:lumMod val="50000"/>
                  </a:schemeClr>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1" kern="1200">
                <a:solidFill>
                  <a:schemeClr val="tx2"/>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00000"/>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b="0">
                <a:solidFill>
                  <a:schemeClr val="bg1"/>
                </a:solidFill>
                <a:latin typeface="Calibri" panose="020F0502020204030204" pitchFamily="34" charset="0"/>
                <a:cs typeface="Calibri" panose="020F0502020204030204" pitchFamily="34" charset="0"/>
              </a:rPr>
              <a:t>Student Transportation Reporting</a:t>
            </a:r>
          </a:p>
        </p:txBody>
      </p:sp>
      <p:pic>
        <p:nvPicPr>
          <p:cNvPr id="6" name="Picture 5">
            <a:extLst>
              <a:ext uri="{FF2B5EF4-FFF2-40B4-BE49-F238E27FC236}">
                <a16:creationId xmlns:a16="http://schemas.microsoft.com/office/drawing/2014/main" id="{F8616849-2CBB-47C0-9E20-207F2985B5F7}"/>
              </a:ext>
            </a:extLst>
          </p:cNvPr>
          <p:cNvPicPr>
            <a:picLocks noChangeAspect="1"/>
          </p:cNvPicPr>
          <p:nvPr/>
        </p:nvPicPr>
        <p:blipFill>
          <a:blip r:embed="rId2"/>
          <a:stretch>
            <a:fillRect/>
          </a:stretch>
        </p:blipFill>
        <p:spPr>
          <a:xfrm>
            <a:off x="8100547" y="4356173"/>
            <a:ext cx="3253253" cy="1865951"/>
          </a:xfrm>
          <a:prstGeom prst="rect">
            <a:avLst/>
          </a:prstGeom>
          <a:ln>
            <a:solidFill>
              <a:schemeClr val="bg2"/>
            </a:solidFill>
          </a:ln>
        </p:spPr>
      </p:pic>
      <p:pic>
        <p:nvPicPr>
          <p:cNvPr id="7" name="Google Shape;47;p36" descr="An organic corner shape">
            <a:extLst>
              <a:ext uri="{FF2B5EF4-FFF2-40B4-BE49-F238E27FC236}">
                <a16:creationId xmlns:a16="http://schemas.microsoft.com/office/drawing/2014/main" id="{B2BE9C58-D359-53E4-ADA3-3FA8700DB644}"/>
              </a:ext>
            </a:extLst>
          </p:cNvPr>
          <p:cNvPicPr preferRelativeResize="0"/>
          <p:nvPr/>
        </p:nvPicPr>
        <p:blipFill rotWithShape="1">
          <a:blip r:embed="rId3">
            <a:alphaModFix/>
          </a:blip>
          <a:srcRect t="47415" r="11642"/>
          <a:stretch/>
        </p:blipFill>
        <p:spPr>
          <a:xfrm>
            <a:off x="-10180" y="4453838"/>
            <a:ext cx="4039730" cy="2404162"/>
          </a:xfrm>
          <a:prstGeom prst="rect">
            <a:avLst/>
          </a:prstGeom>
          <a:noFill/>
          <a:ln>
            <a:noFill/>
          </a:ln>
        </p:spPr>
      </p:pic>
      <p:pic>
        <p:nvPicPr>
          <p:cNvPr id="8" name="Google Shape;48;p36" descr="A circle filled with diagonal lines">
            <a:extLst>
              <a:ext uri="{FF2B5EF4-FFF2-40B4-BE49-F238E27FC236}">
                <a16:creationId xmlns:a16="http://schemas.microsoft.com/office/drawing/2014/main" id="{9A9F87F9-7A65-573B-09CF-37CCDB460F07}"/>
              </a:ext>
            </a:extLst>
          </p:cNvPr>
          <p:cNvPicPr preferRelativeResize="0"/>
          <p:nvPr/>
        </p:nvPicPr>
        <p:blipFill rotWithShape="1">
          <a:blip r:embed="rId4">
            <a:alphaModFix/>
          </a:blip>
          <a:srcRect l="58934" t="11636" r="12364" b="10950"/>
          <a:stretch/>
        </p:blipFill>
        <p:spPr>
          <a:xfrm>
            <a:off x="-10180" y="3318626"/>
            <a:ext cx="1312242" cy="3539374"/>
          </a:xfrm>
          <a:prstGeom prst="rect">
            <a:avLst/>
          </a:prstGeom>
          <a:noFill/>
          <a:ln>
            <a:noFill/>
          </a:ln>
        </p:spPr>
      </p:pic>
      <p:cxnSp>
        <p:nvCxnSpPr>
          <p:cNvPr id="9" name="Straight Connector 8">
            <a:extLst>
              <a:ext uri="{FF2B5EF4-FFF2-40B4-BE49-F238E27FC236}">
                <a16:creationId xmlns:a16="http://schemas.microsoft.com/office/drawing/2014/main" id="{715D984B-0919-B3F4-6AD3-B5FC6E7B21FB}"/>
              </a:ext>
            </a:extLst>
          </p:cNvPr>
          <p:cNvCxnSpPr>
            <a:cxnSpLocks/>
          </p:cNvCxnSpPr>
          <p:nvPr/>
        </p:nvCxnSpPr>
        <p:spPr>
          <a:xfrm flipH="1">
            <a:off x="1168400" y="6176963"/>
            <a:ext cx="6747350" cy="0"/>
          </a:xfrm>
          <a:prstGeom prst="line">
            <a:avLst/>
          </a:prstGeom>
          <a:ln w="76200" cap="rnd">
            <a:solidFill>
              <a:schemeClr val="accent2">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03494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D61B7A6-07AC-4AAE-8945-AAE8D7CE5BC0}"/>
              </a:ext>
            </a:extLst>
          </p:cNvPr>
          <p:cNvSpPr>
            <a:spLocks noGrp="1"/>
          </p:cNvSpPr>
          <p:nvPr>
            <p:ph type="sldNum" sz="quarter" idx="12"/>
          </p:nvPr>
        </p:nvSpPr>
        <p:spPr/>
        <p:txBody>
          <a:bodyPr/>
          <a:lstStyle/>
          <a:p>
            <a:fld id="{5B4CAECD-02FE-4C4A-9471-426DCC91B0DD}" type="slidenum">
              <a:rPr lang="en-US" smtClean="0"/>
              <a:t>18</a:t>
            </a:fld>
            <a:endParaRPr lang="en-US"/>
          </a:p>
        </p:txBody>
      </p:sp>
      <p:sp>
        <p:nvSpPr>
          <p:cNvPr id="2" name="TextBox 1">
            <a:extLst>
              <a:ext uri="{FF2B5EF4-FFF2-40B4-BE49-F238E27FC236}">
                <a16:creationId xmlns:a16="http://schemas.microsoft.com/office/drawing/2014/main" id="{A57FDC88-C8D0-95D2-AC97-7A54A23083AF}"/>
              </a:ext>
            </a:extLst>
          </p:cNvPr>
          <p:cNvSpPr txBox="1"/>
          <p:nvPr/>
        </p:nvSpPr>
        <p:spPr>
          <a:xfrm>
            <a:off x="1536051" y="1188751"/>
            <a:ext cx="8799443" cy="6278642"/>
          </a:xfrm>
          <a:prstGeom prst="rect">
            <a:avLst/>
          </a:prstGeom>
          <a:noFill/>
        </p:spPr>
        <p:txBody>
          <a:bodyPr wrap="square" lIns="91440" tIns="45720" rIns="91440" bIns="45720" anchor="t">
            <a:spAutoFit/>
          </a:bodyPr>
          <a:lstStyle/>
          <a:p>
            <a:pPr>
              <a:spcAft>
                <a:spcPts val="1200"/>
              </a:spcAft>
              <a:buClr>
                <a:srgbClr val="AE431C"/>
              </a:buClr>
              <a:buSzPct val="110000"/>
            </a:pPr>
            <a:r>
              <a:rPr lang="en-US" sz="2400" u="sng">
                <a:solidFill>
                  <a:srgbClr val="000000"/>
                </a:solidFill>
                <a:latin typeface="Calibri" panose="020F0502020204030204" pitchFamily="34" charset="0"/>
                <a:cs typeface="Calibri" panose="020F0502020204030204" pitchFamily="34" charset="0"/>
              </a:rPr>
              <a:t>Residential School Mileage/Expense Count:</a:t>
            </a:r>
          </a:p>
          <a:p>
            <a:pPr marL="342900" indent="-342900">
              <a:spcAft>
                <a:spcPts val="1200"/>
              </a:spcAft>
              <a:buClr>
                <a:srgbClr val="AE431C"/>
              </a:buClr>
              <a:buSzPct val="110000"/>
              <a:buFont typeface="Arial" panose="020B0604020202020204" pitchFamily="34" charset="0"/>
              <a:buChar char="•"/>
            </a:pPr>
            <a:r>
              <a:rPr lang="en-US" sz="2400">
                <a:solidFill>
                  <a:srgbClr val="000000"/>
                </a:solidFill>
                <a:latin typeface="Calibri" panose="020F0502020204030204" pitchFamily="34" charset="0"/>
                <a:cs typeface="Calibri" panose="020F0502020204030204" pitchFamily="34" charset="0"/>
              </a:rPr>
              <a:t>Schools must report cost of commercial expense to get students from home to school in fall</a:t>
            </a:r>
          </a:p>
          <a:p>
            <a:pPr marL="342900" indent="-342900">
              <a:spcAft>
                <a:spcPts val="1200"/>
              </a:spcAft>
              <a:buClr>
                <a:srgbClr val="AE431C"/>
              </a:buClr>
              <a:buSzPct val="110000"/>
              <a:buFont typeface="Arial" panose="020B0604020202020204" pitchFamily="34" charset="0"/>
              <a:buChar char="•"/>
            </a:pPr>
            <a:r>
              <a:rPr lang="en-US" sz="2400">
                <a:solidFill>
                  <a:srgbClr val="000000"/>
                </a:solidFill>
                <a:latin typeface="Calibri" panose="020F0502020204030204" pitchFamily="34" charset="0"/>
                <a:cs typeface="Calibri" panose="020F0502020204030204" pitchFamily="34" charset="0"/>
              </a:rPr>
              <a:t>Schools must also report mileage associated with getting students from home to school in fall</a:t>
            </a:r>
          </a:p>
          <a:p>
            <a:pPr marL="342900" indent="-342900">
              <a:spcAft>
                <a:spcPts val="1200"/>
              </a:spcAft>
              <a:buClr>
                <a:srgbClr val="AE431C"/>
              </a:buClr>
              <a:buSzPct val="110000"/>
              <a:buFont typeface="Arial" panose="020B0604020202020204" pitchFamily="34" charset="0"/>
              <a:buChar char="•"/>
            </a:pPr>
            <a:r>
              <a:rPr lang="en-US" sz="2400">
                <a:solidFill>
                  <a:srgbClr val="000000"/>
                </a:solidFill>
                <a:latin typeface="Calibri" panose="020F0502020204030204" pitchFamily="34" charset="0"/>
                <a:cs typeface="Calibri" panose="020F0502020204030204" pitchFamily="34" charset="0"/>
              </a:rPr>
              <a:t>These expenses and counts will be multiplied by four to calculate funding distributions</a:t>
            </a:r>
          </a:p>
          <a:p>
            <a:pPr marL="342900" indent="-342900">
              <a:spcAft>
                <a:spcPts val="1200"/>
              </a:spcAft>
              <a:buClr>
                <a:srgbClr val="AE431C"/>
              </a:buClr>
              <a:buSzPct val="110000"/>
              <a:buFont typeface="Arial" panose="020B0604020202020204" pitchFamily="34" charset="0"/>
              <a:buChar char="•"/>
            </a:pPr>
            <a:r>
              <a:rPr lang="en-US" sz="2400">
                <a:solidFill>
                  <a:srgbClr val="000000"/>
                </a:solidFill>
                <a:latin typeface="Calibri" panose="020F0502020204030204" pitchFamily="34" charset="0"/>
                <a:cs typeface="Calibri" panose="020F0502020204030204" pitchFamily="34" charset="0"/>
              </a:rPr>
              <a:t>Timely submission ensures reimbursements</a:t>
            </a:r>
          </a:p>
          <a:p>
            <a:pPr marL="342900" indent="-342900">
              <a:spcAft>
                <a:spcPts val="1200"/>
              </a:spcAft>
              <a:buClr>
                <a:srgbClr val="AE431C"/>
              </a:buClr>
              <a:buSzPct val="110000"/>
              <a:buFont typeface="Arial" panose="020B0604020202020204" pitchFamily="34" charset="0"/>
              <a:buChar char="•"/>
            </a:pPr>
            <a:endParaRPr lang="en-US" sz="2400">
              <a:solidFill>
                <a:srgbClr val="000000"/>
              </a:solidFill>
              <a:latin typeface="Calibri" panose="020F0502020204030204" pitchFamily="34" charset="0"/>
              <a:cs typeface="Calibri" panose="020F0502020204030204" pitchFamily="34" charset="0"/>
            </a:endParaRPr>
          </a:p>
          <a:p>
            <a:pPr marL="800100" lvl="1" indent="-342900">
              <a:spcAft>
                <a:spcPts val="1200"/>
              </a:spcAft>
              <a:buClr>
                <a:srgbClr val="AE431C"/>
              </a:buClr>
              <a:buSzPct val="110000"/>
              <a:buFont typeface="Arial" panose="020B0604020202020204" pitchFamily="34" charset="0"/>
              <a:buChar char="•"/>
            </a:pPr>
            <a:endParaRPr lang="en-US" sz="2400">
              <a:solidFill>
                <a:srgbClr val="000000"/>
              </a:solidFill>
              <a:latin typeface="Calibri" panose="020F0502020204030204" pitchFamily="34" charset="0"/>
              <a:cs typeface="Calibri" panose="020F0502020204030204" pitchFamily="34" charset="0"/>
            </a:endParaRPr>
          </a:p>
          <a:p>
            <a:pPr marL="800100" lvl="1" indent="-342900">
              <a:spcAft>
                <a:spcPts val="1200"/>
              </a:spcAft>
              <a:buClr>
                <a:srgbClr val="AE431C"/>
              </a:buClr>
              <a:buSzPct val="110000"/>
              <a:buFont typeface="Arial" panose="020B0604020202020204" pitchFamily="34" charset="0"/>
              <a:buChar char="•"/>
            </a:pPr>
            <a:endParaRPr lang="en-US" sz="2400">
              <a:solidFill>
                <a:srgbClr val="000000"/>
              </a:solidFill>
              <a:latin typeface="Calibri" panose="020F0502020204030204" pitchFamily="34" charset="0"/>
              <a:cs typeface="Calibri" panose="020F0502020204030204" pitchFamily="34" charset="0"/>
            </a:endParaRPr>
          </a:p>
          <a:p>
            <a:pPr marL="800100" lvl="1" indent="-342900">
              <a:spcAft>
                <a:spcPts val="1200"/>
              </a:spcAft>
              <a:buClr>
                <a:srgbClr val="AE431C"/>
              </a:buClr>
              <a:buSzPct val="110000"/>
              <a:buFont typeface="Arial" panose="020B0604020202020204" pitchFamily="34" charset="0"/>
              <a:buChar char="•"/>
            </a:pPr>
            <a:endParaRPr lang="en-US" sz="2400">
              <a:solidFill>
                <a:srgbClr val="000000"/>
              </a:solidFill>
              <a:latin typeface="Calibri" panose="020F0502020204030204" pitchFamily="34" charset="0"/>
              <a:cs typeface="Calibri" panose="020F0502020204030204" pitchFamily="34" charset="0"/>
            </a:endParaRPr>
          </a:p>
          <a:p>
            <a:pPr marL="800100" lvl="1" indent="-342900">
              <a:spcAft>
                <a:spcPts val="1200"/>
              </a:spcAft>
              <a:buClr>
                <a:srgbClr val="AE431C"/>
              </a:buClr>
              <a:buSzPct val="110000"/>
              <a:buFont typeface="Arial" panose="020B0604020202020204" pitchFamily="34" charset="0"/>
              <a:buChar char="•"/>
            </a:pPr>
            <a:endParaRPr lang="en-US" sz="2400">
              <a:solidFill>
                <a:srgbClr val="000000"/>
              </a:solidFill>
              <a:latin typeface="Calibri" panose="020F0502020204030204" pitchFamily="34" charset="0"/>
              <a:cs typeface="Calibri" panose="020F0502020204030204" pitchFamily="34" charset="0"/>
            </a:endParaRPr>
          </a:p>
        </p:txBody>
      </p:sp>
      <p:sp>
        <p:nvSpPr>
          <p:cNvPr id="13" name="Subtitle 2">
            <a:extLst>
              <a:ext uri="{FF2B5EF4-FFF2-40B4-BE49-F238E27FC236}">
                <a16:creationId xmlns:a16="http://schemas.microsoft.com/office/drawing/2014/main" id="{A742A6F3-8B59-4DCC-90AF-C289C2B00FB5}"/>
              </a:ext>
            </a:extLst>
          </p:cNvPr>
          <p:cNvSpPr txBox="1">
            <a:spLocks/>
          </p:cNvSpPr>
          <p:nvPr/>
        </p:nvSpPr>
        <p:spPr>
          <a:xfrm>
            <a:off x="2764404" y="442833"/>
            <a:ext cx="5979380" cy="611533"/>
          </a:xfrm>
          <a:prstGeom prst="rect">
            <a:avLst/>
          </a:prstGeom>
          <a:solidFill>
            <a:schemeClr val="bg2"/>
          </a:solidFill>
          <a:ln>
            <a:solidFill>
              <a:schemeClr val="bg2"/>
            </a:solidFill>
          </a:ln>
        </p:spPr>
        <p:txBody>
          <a:bodyPr vert="horz" lIns="91440" tIns="45720" rIns="91440" bIns="45720" rtlCol="0" anchor="ctr">
            <a:normAutofit fontScale="850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chemeClr val="tx2">
                    <a:lumMod val="50000"/>
                  </a:schemeClr>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1" kern="1200">
                <a:solidFill>
                  <a:schemeClr val="tx2"/>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00000"/>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b="0">
                <a:solidFill>
                  <a:schemeClr val="bg1"/>
                </a:solidFill>
                <a:latin typeface="Calibri" panose="020F0502020204030204" pitchFamily="34" charset="0"/>
                <a:cs typeface="Calibri" panose="020F0502020204030204" pitchFamily="34" charset="0"/>
              </a:rPr>
              <a:t>Residential Transportation Reimbursement </a:t>
            </a:r>
          </a:p>
        </p:txBody>
      </p:sp>
      <p:pic>
        <p:nvPicPr>
          <p:cNvPr id="8" name="Picture 7">
            <a:extLst>
              <a:ext uri="{FF2B5EF4-FFF2-40B4-BE49-F238E27FC236}">
                <a16:creationId xmlns:a16="http://schemas.microsoft.com/office/drawing/2014/main" id="{1E73DBE3-EDFE-485E-9008-8287A8259BA1}"/>
              </a:ext>
            </a:extLst>
          </p:cNvPr>
          <p:cNvPicPr>
            <a:picLocks noChangeAspect="1"/>
          </p:cNvPicPr>
          <p:nvPr/>
        </p:nvPicPr>
        <p:blipFill>
          <a:blip r:embed="rId2"/>
          <a:stretch>
            <a:fillRect/>
          </a:stretch>
        </p:blipFill>
        <p:spPr>
          <a:xfrm>
            <a:off x="8610600" y="4328072"/>
            <a:ext cx="2576884" cy="1628338"/>
          </a:xfrm>
          <a:prstGeom prst="rect">
            <a:avLst/>
          </a:prstGeom>
          <a:ln>
            <a:solidFill>
              <a:schemeClr val="bg2"/>
            </a:solidFill>
          </a:ln>
        </p:spPr>
      </p:pic>
    </p:spTree>
    <p:extLst>
      <p:ext uri="{BB962C8B-B14F-4D97-AF65-F5344CB8AC3E}">
        <p14:creationId xmlns:p14="http://schemas.microsoft.com/office/powerpoint/2010/main" val="8568773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D61B7A6-07AC-4AAE-8945-AAE8D7CE5BC0}"/>
              </a:ext>
            </a:extLst>
          </p:cNvPr>
          <p:cNvSpPr>
            <a:spLocks noGrp="1"/>
          </p:cNvSpPr>
          <p:nvPr>
            <p:ph type="sldNum" sz="quarter" idx="12"/>
          </p:nvPr>
        </p:nvSpPr>
        <p:spPr/>
        <p:txBody>
          <a:bodyPr/>
          <a:lstStyle/>
          <a:p>
            <a:fld id="{5B4CAECD-02FE-4C4A-9471-426DCC91B0DD}" type="slidenum">
              <a:rPr lang="en-US" smtClean="0"/>
              <a:t>19</a:t>
            </a:fld>
            <a:endParaRPr lang="en-US"/>
          </a:p>
        </p:txBody>
      </p:sp>
      <p:sp>
        <p:nvSpPr>
          <p:cNvPr id="2" name="TextBox 1">
            <a:extLst>
              <a:ext uri="{FF2B5EF4-FFF2-40B4-BE49-F238E27FC236}">
                <a16:creationId xmlns:a16="http://schemas.microsoft.com/office/drawing/2014/main" id="{A57FDC88-C8D0-95D2-AC97-7A54A23083AF}"/>
              </a:ext>
            </a:extLst>
          </p:cNvPr>
          <p:cNvSpPr txBox="1"/>
          <p:nvPr/>
        </p:nvSpPr>
        <p:spPr>
          <a:xfrm>
            <a:off x="1370275" y="1148466"/>
            <a:ext cx="8799443" cy="4924425"/>
          </a:xfrm>
          <a:prstGeom prst="rect">
            <a:avLst/>
          </a:prstGeom>
          <a:noFill/>
        </p:spPr>
        <p:txBody>
          <a:bodyPr wrap="square" lIns="91440" tIns="45720" rIns="91440" bIns="45720" anchor="t">
            <a:spAutoFit/>
          </a:bodyPr>
          <a:lstStyle/>
          <a:p>
            <a:pPr>
              <a:spcAft>
                <a:spcPts val="1200"/>
              </a:spcAft>
              <a:buClr>
                <a:srgbClr val="AE431C"/>
              </a:buClr>
              <a:buSzPct val="110000"/>
            </a:pPr>
            <a:r>
              <a:rPr lang="en-US" sz="2800" u="sng">
                <a:solidFill>
                  <a:srgbClr val="000000"/>
                </a:solidFill>
                <a:latin typeface="Calibri" panose="020F0502020204030204" pitchFamily="34" charset="0"/>
                <a:cs typeface="Calibri" panose="020F0502020204030204" pitchFamily="34" charset="0"/>
              </a:rPr>
              <a:t>Student Transportation Safety Standards:</a:t>
            </a:r>
          </a:p>
          <a:p>
            <a:pPr marL="342900" indent="-342900">
              <a:spcAft>
                <a:spcPts val="1200"/>
              </a:spcAft>
              <a:buClr>
                <a:srgbClr val="AE431C"/>
              </a:buClr>
              <a:buSzPct val="110000"/>
              <a:buFont typeface="Arial" panose="020B0604020202020204" pitchFamily="34" charset="0"/>
              <a:buChar char="•"/>
            </a:pPr>
            <a:r>
              <a:rPr lang="en-US" sz="2400">
                <a:solidFill>
                  <a:srgbClr val="000000"/>
                </a:solidFill>
                <a:latin typeface="Calibri" panose="020F0502020204030204" pitchFamily="34" charset="0"/>
                <a:cs typeface="Calibri" panose="020F0502020204030204" pitchFamily="34" charset="0"/>
              </a:rPr>
              <a:t>All vehicles used by schools must meet or exceed Federal Motor Vehicle Safety Standards (</a:t>
            </a:r>
            <a:r>
              <a:rPr lang="en-US" sz="2400" err="1">
                <a:solidFill>
                  <a:srgbClr val="000000"/>
                </a:solidFill>
                <a:latin typeface="Calibri" panose="020F0502020204030204" pitchFamily="34" charset="0"/>
                <a:cs typeface="Calibri" panose="020F0502020204030204" pitchFamily="34" charset="0"/>
              </a:rPr>
              <a:t>FMVSS</a:t>
            </a:r>
            <a:r>
              <a:rPr lang="en-US" sz="2400">
                <a:solidFill>
                  <a:srgbClr val="000000"/>
                </a:solidFill>
                <a:latin typeface="Calibri" panose="020F0502020204030204" pitchFamily="34" charset="0"/>
                <a:cs typeface="Calibri" panose="020F0502020204030204" pitchFamily="34" charset="0"/>
              </a:rPr>
              <a:t>) and State or Tribal standards</a:t>
            </a:r>
          </a:p>
          <a:p>
            <a:pPr marL="342900" indent="-342900">
              <a:spcAft>
                <a:spcPts val="1200"/>
              </a:spcAft>
              <a:buClr>
                <a:srgbClr val="AE431C"/>
              </a:buClr>
              <a:buSzPct val="110000"/>
              <a:buFont typeface="Arial" panose="020B0604020202020204" pitchFamily="34" charset="0"/>
              <a:buChar char="•"/>
            </a:pPr>
            <a:r>
              <a:rPr lang="en-US" sz="2400">
                <a:solidFill>
                  <a:srgbClr val="000000"/>
                </a:solidFill>
                <a:latin typeface="Calibri" panose="020F0502020204030204" pitchFamily="34" charset="0"/>
                <a:cs typeface="Calibri" panose="020F0502020204030204" pitchFamily="34" charset="0"/>
              </a:rPr>
              <a:t>Vehicles with a rated seating capacity of 10 must meet </a:t>
            </a:r>
            <a:r>
              <a:rPr lang="en-US" sz="2400" err="1">
                <a:solidFill>
                  <a:srgbClr val="000000"/>
                </a:solidFill>
                <a:latin typeface="Calibri" panose="020F0502020204030204" pitchFamily="34" charset="0"/>
                <a:cs typeface="Calibri" panose="020F0502020204030204" pitchFamily="34" charset="0"/>
              </a:rPr>
              <a:t>FMVSS</a:t>
            </a:r>
            <a:r>
              <a:rPr lang="en-US" sz="2400">
                <a:solidFill>
                  <a:srgbClr val="000000"/>
                </a:solidFill>
                <a:latin typeface="Calibri" panose="020F0502020204030204" pitchFamily="34" charset="0"/>
                <a:cs typeface="Calibri" panose="020F0502020204030204" pitchFamily="34" charset="0"/>
              </a:rPr>
              <a:t> for school buses</a:t>
            </a:r>
          </a:p>
          <a:p>
            <a:pPr marL="342900" indent="-342900">
              <a:spcAft>
                <a:spcPts val="1200"/>
              </a:spcAft>
              <a:buClr>
                <a:srgbClr val="AE431C"/>
              </a:buClr>
              <a:buSzPct val="110000"/>
              <a:buFont typeface="Arial" panose="020B0604020202020204" pitchFamily="34" charset="0"/>
              <a:buChar char="•"/>
            </a:pPr>
            <a:r>
              <a:rPr lang="en-US" sz="2400">
                <a:solidFill>
                  <a:srgbClr val="000000"/>
                </a:solidFill>
                <a:latin typeface="Calibri" panose="020F0502020204030204" pitchFamily="34" charset="0"/>
                <a:cs typeface="Calibri" panose="020F0502020204030204" pitchFamily="34" charset="0"/>
              </a:rPr>
              <a:t>All bus drivers must have a Commercial Driver's License (CDL)</a:t>
            </a:r>
          </a:p>
          <a:p>
            <a:pPr marL="342900" indent="-342900">
              <a:buClr>
                <a:srgbClr val="AE431C"/>
              </a:buClr>
              <a:buSzPct val="110000"/>
              <a:buFont typeface="Arial" panose="020B0604020202020204" pitchFamily="34" charset="0"/>
              <a:buChar char="•"/>
            </a:pPr>
            <a:r>
              <a:rPr lang="en-US" sz="2400">
                <a:solidFill>
                  <a:srgbClr val="000000"/>
                </a:solidFill>
                <a:latin typeface="Calibri" panose="020F0502020204030204" pitchFamily="34" charset="0"/>
                <a:cs typeface="Calibri" panose="020F0502020204030204" pitchFamily="34" charset="0"/>
              </a:rPr>
              <a:t>Improving driver pay, retention, and recruitment </a:t>
            </a:r>
          </a:p>
          <a:p>
            <a:pPr>
              <a:spcAft>
                <a:spcPts val="1200"/>
              </a:spcAft>
              <a:buClr>
                <a:srgbClr val="AE431C"/>
              </a:buClr>
              <a:buSzPct val="110000"/>
            </a:pPr>
            <a:r>
              <a:rPr lang="en-US" sz="2400">
                <a:solidFill>
                  <a:srgbClr val="000000"/>
                </a:solidFill>
                <a:latin typeface="Calibri" panose="020F0502020204030204" pitchFamily="34" charset="0"/>
                <a:cs typeface="Calibri" panose="020F0502020204030204" pitchFamily="34" charset="0"/>
              </a:rPr>
              <a:t>    is key goal of budget planning efforts </a:t>
            </a:r>
          </a:p>
          <a:p>
            <a:pPr marL="800100" lvl="1" indent="-342900">
              <a:spcAft>
                <a:spcPts val="1200"/>
              </a:spcAft>
              <a:buClr>
                <a:srgbClr val="AE431C"/>
              </a:buClr>
              <a:buSzPct val="110000"/>
              <a:buFont typeface="Arial" panose="020B0604020202020204" pitchFamily="34" charset="0"/>
              <a:buChar char="•"/>
            </a:pPr>
            <a:endParaRPr lang="en-US" sz="2400">
              <a:solidFill>
                <a:srgbClr val="000000"/>
              </a:solidFill>
              <a:latin typeface="Calibri" panose="020F0502020204030204" pitchFamily="34" charset="0"/>
              <a:cs typeface="Calibri" panose="020F0502020204030204" pitchFamily="34" charset="0"/>
            </a:endParaRPr>
          </a:p>
          <a:p>
            <a:pPr marL="800100" lvl="1" indent="-342900">
              <a:spcAft>
                <a:spcPts val="1200"/>
              </a:spcAft>
              <a:buClr>
                <a:srgbClr val="AE431C"/>
              </a:buClr>
              <a:buSzPct val="110000"/>
              <a:buFont typeface="Arial" panose="020B0604020202020204" pitchFamily="34" charset="0"/>
              <a:buChar char="•"/>
            </a:pPr>
            <a:endParaRPr lang="en-US" sz="2400">
              <a:solidFill>
                <a:srgbClr val="000000"/>
              </a:solidFill>
              <a:latin typeface="Calibri" panose="020F0502020204030204" pitchFamily="34" charset="0"/>
              <a:cs typeface="Calibri" panose="020F0502020204030204" pitchFamily="34" charset="0"/>
            </a:endParaRPr>
          </a:p>
        </p:txBody>
      </p:sp>
      <p:sp>
        <p:nvSpPr>
          <p:cNvPr id="13" name="Subtitle 2">
            <a:extLst>
              <a:ext uri="{FF2B5EF4-FFF2-40B4-BE49-F238E27FC236}">
                <a16:creationId xmlns:a16="http://schemas.microsoft.com/office/drawing/2014/main" id="{A742A6F3-8B59-4DCC-90AF-C289C2B00FB5}"/>
              </a:ext>
            </a:extLst>
          </p:cNvPr>
          <p:cNvSpPr txBox="1">
            <a:spLocks/>
          </p:cNvSpPr>
          <p:nvPr/>
        </p:nvSpPr>
        <p:spPr>
          <a:xfrm>
            <a:off x="2631220" y="514371"/>
            <a:ext cx="5979380" cy="511443"/>
          </a:xfrm>
          <a:prstGeom prst="rect">
            <a:avLst/>
          </a:prstGeom>
          <a:solidFill>
            <a:schemeClr val="bg2"/>
          </a:solidFill>
          <a:ln>
            <a:solidFill>
              <a:schemeClr val="bg2"/>
            </a:solid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chemeClr val="tx2">
                    <a:lumMod val="50000"/>
                  </a:schemeClr>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1" kern="1200">
                <a:solidFill>
                  <a:schemeClr val="tx2"/>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00000"/>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b="0">
                <a:solidFill>
                  <a:schemeClr val="bg1"/>
                </a:solidFill>
                <a:latin typeface="Calibri" panose="020F0502020204030204" pitchFamily="34" charset="0"/>
                <a:cs typeface="Calibri" panose="020F0502020204030204" pitchFamily="34" charset="0"/>
              </a:rPr>
              <a:t>Student Transportation Safety</a:t>
            </a:r>
          </a:p>
        </p:txBody>
      </p:sp>
      <p:pic>
        <p:nvPicPr>
          <p:cNvPr id="6" name="Picture 5">
            <a:extLst>
              <a:ext uri="{FF2B5EF4-FFF2-40B4-BE49-F238E27FC236}">
                <a16:creationId xmlns:a16="http://schemas.microsoft.com/office/drawing/2014/main" id="{33FAA223-1BBB-4C21-864B-54B96474D46A}"/>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8610600" y="4209790"/>
            <a:ext cx="2487764" cy="1499744"/>
          </a:xfrm>
          <a:prstGeom prst="rect">
            <a:avLst/>
          </a:prstGeom>
          <a:ln w="19050">
            <a:solidFill>
              <a:schemeClr val="bg2"/>
            </a:solidFill>
          </a:ln>
        </p:spPr>
      </p:pic>
      <p:pic>
        <p:nvPicPr>
          <p:cNvPr id="7" name="Google Shape;47;p36" descr="An organic corner shape">
            <a:extLst>
              <a:ext uri="{FF2B5EF4-FFF2-40B4-BE49-F238E27FC236}">
                <a16:creationId xmlns:a16="http://schemas.microsoft.com/office/drawing/2014/main" id="{F0904592-8DAE-CE67-EC96-5C0F53E1A78F}"/>
              </a:ext>
            </a:extLst>
          </p:cNvPr>
          <p:cNvPicPr preferRelativeResize="0"/>
          <p:nvPr/>
        </p:nvPicPr>
        <p:blipFill rotWithShape="1">
          <a:blip r:embed="rId4">
            <a:alphaModFix/>
          </a:blip>
          <a:srcRect t="47415" r="11642"/>
          <a:stretch/>
        </p:blipFill>
        <p:spPr>
          <a:xfrm>
            <a:off x="-10180" y="4453838"/>
            <a:ext cx="4039730" cy="2404162"/>
          </a:xfrm>
          <a:prstGeom prst="rect">
            <a:avLst/>
          </a:prstGeom>
          <a:noFill/>
          <a:ln>
            <a:noFill/>
          </a:ln>
        </p:spPr>
      </p:pic>
      <p:pic>
        <p:nvPicPr>
          <p:cNvPr id="8" name="Google Shape;48;p36" descr="A circle filled with diagonal lines">
            <a:extLst>
              <a:ext uri="{FF2B5EF4-FFF2-40B4-BE49-F238E27FC236}">
                <a16:creationId xmlns:a16="http://schemas.microsoft.com/office/drawing/2014/main" id="{2ABEB42D-0D32-371D-66B3-0AE91C6DB7F3}"/>
              </a:ext>
            </a:extLst>
          </p:cNvPr>
          <p:cNvPicPr preferRelativeResize="0"/>
          <p:nvPr/>
        </p:nvPicPr>
        <p:blipFill rotWithShape="1">
          <a:blip r:embed="rId5">
            <a:alphaModFix/>
          </a:blip>
          <a:srcRect l="58934" t="11636" r="12364" b="10950"/>
          <a:stretch/>
        </p:blipFill>
        <p:spPr>
          <a:xfrm>
            <a:off x="-10180" y="3318626"/>
            <a:ext cx="1312242" cy="3539374"/>
          </a:xfrm>
          <a:prstGeom prst="rect">
            <a:avLst/>
          </a:prstGeom>
          <a:noFill/>
          <a:ln>
            <a:noFill/>
          </a:ln>
        </p:spPr>
      </p:pic>
      <p:cxnSp>
        <p:nvCxnSpPr>
          <p:cNvPr id="9" name="Straight Connector 8">
            <a:extLst>
              <a:ext uri="{FF2B5EF4-FFF2-40B4-BE49-F238E27FC236}">
                <a16:creationId xmlns:a16="http://schemas.microsoft.com/office/drawing/2014/main" id="{E8742640-C962-FCBE-4A0F-0E22475EA81A}"/>
              </a:ext>
            </a:extLst>
          </p:cNvPr>
          <p:cNvCxnSpPr>
            <a:cxnSpLocks/>
          </p:cNvCxnSpPr>
          <p:nvPr/>
        </p:nvCxnSpPr>
        <p:spPr>
          <a:xfrm flipH="1">
            <a:off x="1168400" y="6176963"/>
            <a:ext cx="6747350" cy="0"/>
          </a:xfrm>
          <a:prstGeom prst="line">
            <a:avLst/>
          </a:prstGeom>
          <a:ln w="76200" cap="rnd">
            <a:solidFill>
              <a:schemeClr val="accent2">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00068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447AB5B-7EF2-3A05-C8B3-F863B5A72176}"/>
              </a:ext>
            </a:extLst>
          </p:cNvPr>
          <p:cNvSpPr txBox="1"/>
          <p:nvPr/>
        </p:nvSpPr>
        <p:spPr>
          <a:xfrm>
            <a:off x="1795383" y="3122211"/>
            <a:ext cx="8808562" cy="1361911"/>
          </a:xfrm>
          <a:prstGeom prst="rect">
            <a:avLst/>
          </a:prstGeom>
          <a:noFill/>
        </p:spPr>
        <p:txBody>
          <a:bodyPr wrap="square" lIns="91440" tIns="45720" rIns="91440" bIns="45720" rtlCol="0" anchor="t">
            <a:spAutoFit/>
          </a:bodyPr>
          <a:lstStyle/>
          <a:p>
            <a:pPr algn="ctr">
              <a:spcAft>
                <a:spcPts val="300"/>
              </a:spcAft>
            </a:pPr>
            <a:r>
              <a:rPr lang="en-US" sz="3600">
                <a:solidFill>
                  <a:schemeClr val="bg1"/>
                </a:solidFill>
                <a:latin typeface="Calibri"/>
                <a:cs typeface="Calibri"/>
              </a:rPr>
              <a:t> SESSION 15</a:t>
            </a:r>
          </a:p>
          <a:p>
            <a:pPr algn="ctr">
              <a:spcAft>
                <a:spcPts val="300"/>
              </a:spcAft>
            </a:pPr>
            <a:r>
              <a:rPr lang="en-US" sz="4400">
                <a:solidFill>
                  <a:schemeClr val="bg1"/>
                </a:solidFill>
                <a:latin typeface="Calibri"/>
                <a:cs typeface="Calibri"/>
              </a:rPr>
              <a:t>Budget and Finance  </a:t>
            </a:r>
            <a:endParaRPr lang="en-US" sz="400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891466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093F31-34A0-49BD-960C-EE59C8DED413}"/>
              </a:ext>
            </a:extLst>
          </p:cNvPr>
          <p:cNvSpPr>
            <a:spLocks noGrp="1"/>
          </p:cNvSpPr>
          <p:nvPr>
            <p:ph type="subTitle" idx="1"/>
          </p:nvPr>
        </p:nvSpPr>
        <p:spPr>
          <a:xfrm>
            <a:off x="3593221" y="310887"/>
            <a:ext cx="5005556" cy="510687"/>
          </a:xfrm>
          <a:solidFill>
            <a:schemeClr val="bg2"/>
          </a:solidFill>
          <a:ln>
            <a:solidFill>
              <a:schemeClr val="bg2"/>
            </a:solidFill>
          </a:ln>
        </p:spPr>
        <p:txBody>
          <a:bodyPr anchor="ctr">
            <a:normAutofit/>
          </a:bodyPr>
          <a:lstStyle/>
          <a:p>
            <a:r>
              <a:rPr lang="en-US" sz="2800" b="0">
                <a:solidFill>
                  <a:schemeClr val="bg1"/>
                </a:solidFill>
                <a:latin typeface="Calibri" panose="020F0502020204030204" pitchFamily="34" charset="0"/>
                <a:cs typeface="Calibri" panose="020F0502020204030204" pitchFamily="34" charset="0"/>
              </a:rPr>
              <a:t>Specific Program Allocations </a:t>
            </a:r>
          </a:p>
        </p:txBody>
      </p:sp>
      <p:sp>
        <p:nvSpPr>
          <p:cNvPr id="4" name="Slide Number Placeholder 3">
            <a:extLst>
              <a:ext uri="{FF2B5EF4-FFF2-40B4-BE49-F238E27FC236}">
                <a16:creationId xmlns:a16="http://schemas.microsoft.com/office/drawing/2014/main" id="{FD61B7A6-07AC-4AAE-8945-AAE8D7CE5BC0}"/>
              </a:ext>
            </a:extLst>
          </p:cNvPr>
          <p:cNvSpPr>
            <a:spLocks noGrp="1"/>
          </p:cNvSpPr>
          <p:nvPr>
            <p:ph type="sldNum" sz="quarter" idx="12"/>
          </p:nvPr>
        </p:nvSpPr>
        <p:spPr/>
        <p:txBody>
          <a:bodyPr/>
          <a:lstStyle/>
          <a:p>
            <a:fld id="{5B4CAECD-02FE-4C4A-9471-426DCC91B0DD}" type="slidenum">
              <a:rPr lang="en-US" smtClean="0"/>
              <a:t>20</a:t>
            </a:fld>
            <a:endParaRPr lang="en-US"/>
          </a:p>
        </p:txBody>
      </p:sp>
      <p:sp>
        <p:nvSpPr>
          <p:cNvPr id="9" name="TextBox 8">
            <a:extLst>
              <a:ext uri="{FF2B5EF4-FFF2-40B4-BE49-F238E27FC236}">
                <a16:creationId xmlns:a16="http://schemas.microsoft.com/office/drawing/2014/main" id="{C75B4C5E-FA67-44A2-8BBA-BE5D53B309AB}"/>
              </a:ext>
            </a:extLst>
          </p:cNvPr>
          <p:cNvSpPr txBox="1"/>
          <p:nvPr/>
        </p:nvSpPr>
        <p:spPr>
          <a:xfrm>
            <a:off x="2701613" y="871156"/>
            <a:ext cx="7475692" cy="2693045"/>
          </a:xfrm>
          <a:prstGeom prst="rect">
            <a:avLst/>
          </a:prstGeom>
          <a:noFill/>
        </p:spPr>
        <p:txBody>
          <a:bodyPr wrap="square">
            <a:spAutoFit/>
          </a:bodyPr>
          <a:lstStyle/>
          <a:p>
            <a:pPr marL="342900" indent="-342900">
              <a:lnSpc>
                <a:spcPct val="100000"/>
              </a:lnSpc>
              <a:spcBef>
                <a:spcPts val="0"/>
              </a:spcBef>
              <a:spcAft>
                <a:spcPts val="600"/>
              </a:spcAft>
              <a:buClr>
                <a:srgbClr val="AE431C"/>
              </a:buClr>
              <a:buSzPct val="120000"/>
              <a:buFont typeface="Arial" panose="020B0604020202020204" pitchFamily="34" charset="0"/>
              <a:buChar char="•"/>
            </a:pPr>
            <a:r>
              <a:rPr lang="en-US" sz="2400">
                <a:solidFill>
                  <a:srgbClr val="000000"/>
                </a:solidFill>
                <a:latin typeface="Calibri" panose="020F0502020204030204" pitchFamily="34" charset="0"/>
                <a:cs typeface="Calibri" panose="020F0502020204030204" pitchFamily="34" charset="0"/>
              </a:rPr>
              <a:t>Budget distributes the following allocations:</a:t>
            </a:r>
          </a:p>
          <a:p>
            <a:pPr marL="800100" lvl="1" indent="-342900">
              <a:spcAft>
                <a:spcPts val="600"/>
              </a:spcAft>
              <a:buClr>
                <a:srgbClr val="AE431C"/>
              </a:buClr>
              <a:buSzPct val="70000"/>
              <a:buFont typeface="Courier New" panose="02070309020205020404" pitchFamily="49" charset="0"/>
              <a:buChar char="o"/>
            </a:pPr>
            <a:r>
              <a:rPr lang="en-US" sz="2400">
                <a:solidFill>
                  <a:srgbClr val="000000"/>
                </a:solidFill>
                <a:latin typeface="Calibri" panose="020F0502020204030204" pitchFamily="34" charset="0"/>
                <a:cs typeface="Calibri" panose="020F0502020204030204" pitchFamily="34" charset="0"/>
              </a:rPr>
              <a:t>Family and Child Education (FACE)</a:t>
            </a:r>
          </a:p>
          <a:p>
            <a:pPr marL="800100" lvl="1" indent="-342900">
              <a:spcAft>
                <a:spcPts val="600"/>
              </a:spcAft>
              <a:buClr>
                <a:srgbClr val="AE431C"/>
              </a:buClr>
              <a:buSzPct val="70000"/>
              <a:buFont typeface="Courier New" panose="02070309020205020404" pitchFamily="49" charset="0"/>
              <a:buChar char="o"/>
            </a:pPr>
            <a:r>
              <a:rPr lang="en-US" sz="2400">
                <a:solidFill>
                  <a:srgbClr val="000000"/>
                </a:solidFill>
                <a:latin typeface="Calibri" panose="020F0502020204030204" pitchFamily="34" charset="0"/>
                <a:cs typeface="Calibri" panose="020F0502020204030204" pitchFamily="34" charset="0"/>
              </a:rPr>
              <a:t>Native Language Immersion program funding</a:t>
            </a:r>
          </a:p>
          <a:p>
            <a:pPr marL="800100" lvl="1" indent="-342900">
              <a:spcAft>
                <a:spcPts val="600"/>
              </a:spcAft>
              <a:buClr>
                <a:srgbClr val="AE431C"/>
              </a:buClr>
              <a:buSzPct val="70000"/>
              <a:buFont typeface="Courier New" panose="02070309020205020404" pitchFamily="49" charset="0"/>
              <a:buChar char="o"/>
            </a:pPr>
            <a:r>
              <a:rPr lang="en-US" sz="2400">
                <a:solidFill>
                  <a:srgbClr val="000000"/>
                </a:solidFill>
                <a:latin typeface="Calibri" panose="020F0502020204030204" pitchFamily="34" charset="0"/>
                <a:cs typeface="Calibri" panose="020F0502020204030204" pitchFamily="34" charset="0"/>
              </a:rPr>
              <a:t>School Improvement Specialist</a:t>
            </a:r>
          </a:p>
          <a:p>
            <a:pPr marL="800100" lvl="1" indent="-342900">
              <a:spcAft>
                <a:spcPts val="600"/>
              </a:spcAft>
              <a:buClr>
                <a:srgbClr val="AE431C"/>
              </a:buClr>
              <a:buSzPct val="70000"/>
              <a:buFont typeface="Courier New" panose="02070309020205020404" pitchFamily="49" charset="0"/>
              <a:buChar char="o"/>
            </a:pPr>
            <a:r>
              <a:rPr lang="en-US" sz="2400">
                <a:solidFill>
                  <a:srgbClr val="000000"/>
                </a:solidFill>
                <a:latin typeface="Calibri" panose="020F0502020204030204" pitchFamily="34" charset="0"/>
                <a:cs typeface="Calibri" panose="020F0502020204030204" pitchFamily="34" charset="0"/>
              </a:rPr>
              <a:t>National Teacher Certification funding </a:t>
            </a:r>
          </a:p>
          <a:p>
            <a:pPr marL="800100" lvl="1" indent="-342900">
              <a:spcAft>
                <a:spcPts val="600"/>
              </a:spcAft>
              <a:buClr>
                <a:srgbClr val="AE431C"/>
              </a:buClr>
              <a:buSzPct val="70000"/>
              <a:buFont typeface="Courier New" panose="02070309020205020404" pitchFamily="49" charset="0"/>
              <a:buChar char="o"/>
            </a:pPr>
            <a:r>
              <a:rPr lang="en-US" sz="2400">
                <a:solidFill>
                  <a:srgbClr val="000000"/>
                </a:solidFill>
                <a:latin typeface="Calibri" panose="020F0502020204030204" pitchFamily="34" charset="0"/>
                <a:cs typeface="Calibri" panose="020F0502020204030204" pitchFamily="34" charset="0"/>
              </a:rPr>
              <a:t>Safe and Secure program funding </a:t>
            </a:r>
          </a:p>
        </p:txBody>
      </p:sp>
      <p:sp>
        <p:nvSpPr>
          <p:cNvPr id="6" name="Subtitle 2">
            <a:extLst>
              <a:ext uri="{FF2B5EF4-FFF2-40B4-BE49-F238E27FC236}">
                <a16:creationId xmlns:a16="http://schemas.microsoft.com/office/drawing/2014/main" id="{A5CBCAF1-9CC9-4047-85D9-90B9526EBE1C}"/>
              </a:ext>
            </a:extLst>
          </p:cNvPr>
          <p:cNvSpPr txBox="1">
            <a:spLocks/>
          </p:cNvSpPr>
          <p:nvPr/>
        </p:nvSpPr>
        <p:spPr>
          <a:xfrm>
            <a:off x="3445791" y="3595905"/>
            <a:ext cx="5411735" cy="503954"/>
          </a:xfrm>
          <a:prstGeom prst="rect">
            <a:avLst/>
          </a:prstGeom>
          <a:solidFill>
            <a:schemeClr val="bg2"/>
          </a:solidFill>
          <a:ln>
            <a:solidFill>
              <a:schemeClr val="bg2"/>
            </a:solid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chemeClr val="tx2">
                    <a:lumMod val="50000"/>
                  </a:schemeClr>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1" kern="1200">
                <a:solidFill>
                  <a:schemeClr val="tx2"/>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00000"/>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b="0">
                <a:solidFill>
                  <a:schemeClr val="bg1"/>
                </a:solidFill>
                <a:latin typeface="Calibri" panose="020F0502020204030204" pitchFamily="34" charset="0"/>
                <a:cs typeface="Calibri" panose="020F0502020204030204" pitchFamily="34" charset="0"/>
              </a:rPr>
              <a:t>School-Level Resources Available </a:t>
            </a:r>
          </a:p>
        </p:txBody>
      </p:sp>
      <p:sp>
        <p:nvSpPr>
          <p:cNvPr id="7" name="TextBox 6">
            <a:extLst>
              <a:ext uri="{FF2B5EF4-FFF2-40B4-BE49-F238E27FC236}">
                <a16:creationId xmlns:a16="http://schemas.microsoft.com/office/drawing/2014/main" id="{1BE6A618-8AB1-41F5-9329-019140188340}"/>
              </a:ext>
            </a:extLst>
          </p:cNvPr>
          <p:cNvSpPr txBox="1"/>
          <p:nvPr/>
        </p:nvSpPr>
        <p:spPr>
          <a:xfrm>
            <a:off x="2264550" y="4117737"/>
            <a:ext cx="8799443" cy="1685077"/>
          </a:xfrm>
          <a:prstGeom prst="rect">
            <a:avLst/>
          </a:prstGeom>
          <a:noFill/>
        </p:spPr>
        <p:txBody>
          <a:bodyPr wrap="square">
            <a:spAutoFit/>
          </a:bodyPr>
          <a:lstStyle/>
          <a:p>
            <a:pPr marL="342900" indent="-342900">
              <a:lnSpc>
                <a:spcPct val="100000"/>
              </a:lnSpc>
              <a:spcAft>
                <a:spcPts val="300"/>
              </a:spcAft>
              <a:buClr>
                <a:srgbClr val="AE431C"/>
              </a:buClr>
              <a:buSzPct val="120000"/>
              <a:buFont typeface="Arial" panose="020B0604020202020204" pitchFamily="34" charset="0"/>
              <a:buChar char="•"/>
            </a:pPr>
            <a:r>
              <a:rPr lang="en-US" sz="2400">
                <a:solidFill>
                  <a:srgbClr val="000000"/>
                </a:solidFill>
                <a:latin typeface="Calibri" panose="020F0502020204030204" pitchFamily="34" charset="0"/>
                <a:cs typeface="Calibri" panose="020F0502020204030204" pitchFamily="34" charset="0"/>
              </a:rPr>
              <a:t>Schools can receive additional resources through: </a:t>
            </a:r>
          </a:p>
          <a:p>
            <a:pPr marL="800100" lvl="1" indent="-342900">
              <a:spcAft>
                <a:spcPts val="300"/>
              </a:spcAft>
              <a:buClr>
                <a:srgbClr val="AE431C"/>
              </a:buClr>
              <a:buSzPct val="70000"/>
              <a:buFont typeface="Courier New" panose="02070309020205020404" pitchFamily="49" charset="0"/>
              <a:buChar char="o"/>
            </a:pPr>
            <a:r>
              <a:rPr lang="en-US" sz="2400">
                <a:solidFill>
                  <a:srgbClr val="000000"/>
                </a:solidFill>
                <a:latin typeface="Calibri" panose="020F0502020204030204" pitchFamily="34" charset="0"/>
                <a:cs typeface="Calibri" panose="020F0502020204030204" pitchFamily="34" charset="0"/>
              </a:rPr>
              <a:t>Adding FACE programs</a:t>
            </a:r>
          </a:p>
          <a:p>
            <a:pPr marL="800100" lvl="1" indent="-342900">
              <a:spcAft>
                <a:spcPts val="300"/>
              </a:spcAft>
              <a:buClr>
                <a:srgbClr val="AE431C"/>
              </a:buClr>
              <a:buSzPct val="70000"/>
              <a:buFont typeface="Courier New" panose="02070309020205020404" pitchFamily="49" charset="0"/>
              <a:buChar char="o"/>
            </a:pPr>
            <a:r>
              <a:rPr lang="en-US" sz="2400">
                <a:solidFill>
                  <a:srgbClr val="000000"/>
                </a:solidFill>
                <a:latin typeface="Calibri" panose="020F0502020204030204" pitchFamily="34" charset="0"/>
                <a:cs typeface="Calibri" panose="020F0502020204030204" pitchFamily="34" charset="0"/>
              </a:rPr>
              <a:t>Developing Native Language Immersion programs</a:t>
            </a:r>
          </a:p>
          <a:p>
            <a:pPr marL="800100" lvl="1" indent="-342900">
              <a:spcAft>
                <a:spcPts val="300"/>
              </a:spcAft>
              <a:buClr>
                <a:srgbClr val="AE431C"/>
              </a:buClr>
              <a:buSzPct val="70000"/>
              <a:buFont typeface="Courier New" panose="02070309020205020404" pitchFamily="49" charset="0"/>
              <a:buChar char="o"/>
            </a:pPr>
            <a:r>
              <a:rPr lang="en-US" sz="2400">
                <a:solidFill>
                  <a:srgbClr val="000000"/>
                </a:solidFill>
                <a:latin typeface="Calibri" panose="020F0502020204030204" pitchFamily="34" charset="0"/>
                <a:cs typeface="Calibri" panose="020F0502020204030204" pitchFamily="34" charset="0"/>
              </a:rPr>
              <a:t>Supporting teacher certification professional development</a:t>
            </a:r>
          </a:p>
        </p:txBody>
      </p:sp>
      <p:pic>
        <p:nvPicPr>
          <p:cNvPr id="17" name="Picture 16">
            <a:extLst>
              <a:ext uri="{FF2B5EF4-FFF2-40B4-BE49-F238E27FC236}">
                <a16:creationId xmlns:a16="http://schemas.microsoft.com/office/drawing/2014/main" id="{8BD20B58-D1B2-4A17-A480-DDFC4F8965E5}"/>
              </a:ext>
            </a:extLst>
          </p:cNvPr>
          <p:cNvPicPr>
            <a:picLocks noChangeAspect="1"/>
          </p:cNvPicPr>
          <p:nvPr/>
        </p:nvPicPr>
        <p:blipFill>
          <a:blip r:embed="rId2"/>
          <a:stretch>
            <a:fillRect/>
          </a:stretch>
        </p:blipFill>
        <p:spPr>
          <a:xfrm>
            <a:off x="296394" y="1450719"/>
            <a:ext cx="2656598" cy="1602582"/>
          </a:xfrm>
          <a:prstGeom prst="rect">
            <a:avLst/>
          </a:prstGeom>
          <a:ln w="19050">
            <a:solidFill>
              <a:schemeClr val="bg2"/>
            </a:solidFill>
          </a:ln>
        </p:spPr>
      </p:pic>
    </p:spTree>
    <p:extLst>
      <p:ext uri="{BB962C8B-B14F-4D97-AF65-F5344CB8AC3E}">
        <p14:creationId xmlns:p14="http://schemas.microsoft.com/office/powerpoint/2010/main" val="42202914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093F31-34A0-49BD-960C-EE59C8DED413}"/>
              </a:ext>
            </a:extLst>
          </p:cNvPr>
          <p:cNvSpPr>
            <a:spLocks noGrp="1"/>
          </p:cNvSpPr>
          <p:nvPr>
            <p:ph type="subTitle" idx="1"/>
          </p:nvPr>
        </p:nvSpPr>
        <p:spPr>
          <a:xfrm>
            <a:off x="3888311" y="455714"/>
            <a:ext cx="4783084" cy="510687"/>
          </a:xfrm>
          <a:solidFill>
            <a:schemeClr val="bg2"/>
          </a:solidFill>
          <a:ln>
            <a:solidFill>
              <a:schemeClr val="bg2"/>
            </a:solidFill>
          </a:ln>
        </p:spPr>
        <p:txBody>
          <a:bodyPr anchor="ctr">
            <a:normAutofit/>
          </a:bodyPr>
          <a:lstStyle/>
          <a:p>
            <a:r>
              <a:rPr lang="en-US" sz="2800" b="0">
                <a:solidFill>
                  <a:schemeClr val="bg1"/>
                </a:solidFill>
                <a:latin typeface="Calibri" panose="020F0502020204030204" pitchFamily="34" charset="0"/>
                <a:cs typeface="Calibri" panose="020F0502020204030204" pitchFamily="34" charset="0"/>
              </a:rPr>
              <a:t>School Financial Reporting </a:t>
            </a:r>
          </a:p>
        </p:txBody>
      </p:sp>
      <p:sp>
        <p:nvSpPr>
          <p:cNvPr id="4" name="Slide Number Placeholder 3">
            <a:extLst>
              <a:ext uri="{FF2B5EF4-FFF2-40B4-BE49-F238E27FC236}">
                <a16:creationId xmlns:a16="http://schemas.microsoft.com/office/drawing/2014/main" id="{FD61B7A6-07AC-4AAE-8945-AAE8D7CE5BC0}"/>
              </a:ext>
            </a:extLst>
          </p:cNvPr>
          <p:cNvSpPr>
            <a:spLocks noGrp="1"/>
          </p:cNvSpPr>
          <p:nvPr>
            <p:ph type="sldNum" sz="quarter" idx="12"/>
          </p:nvPr>
        </p:nvSpPr>
        <p:spPr/>
        <p:txBody>
          <a:bodyPr/>
          <a:lstStyle/>
          <a:p>
            <a:fld id="{5B4CAECD-02FE-4C4A-9471-426DCC91B0DD}" type="slidenum">
              <a:rPr lang="en-US" smtClean="0"/>
              <a:t>21</a:t>
            </a:fld>
            <a:endParaRPr lang="en-US"/>
          </a:p>
        </p:txBody>
      </p:sp>
      <p:sp>
        <p:nvSpPr>
          <p:cNvPr id="9" name="TextBox 8">
            <a:extLst>
              <a:ext uri="{FF2B5EF4-FFF2-40B4-BE49-F238E27FC236}">
                <a16:creationId xmlns:a16="http://schemas.microsoft.com/office/drawing/2014/main" id="{C75B4C5E-FA67-44A2-8BBA-BE5D53B309AB}"/>
              </a:ext>
            </a:extLst>
          </p:cNvPr>
          <p:cNvSpPr txBox="1"/>
          <p:nvPr/>
        </p:nvSpPr>
        <p:spPr>
          <a:xfrm>
            <a:off x="2743201" y="966401"/>
            <a:ext cx="7475692" cy="2323713"/>
          </a:xfrm>
          <a:prstGeom prst="rect">
            <a:avLst/>
          </a:prstGeom>
          <a:noFill/>
        </p:spPr>
        <p:txBody>
          <a:bodyPr wrap="square">
            <a:spAutoFit/>
          </a:bodyPr>
          <a:lstStyle/>
          <a:p>
            <a:pPr marL="342900" indent="-342900">
              <a:lnSpc>
                <a:spcPct val="100000"/>
              </a:lnSpc>
              <a:spcBef>
                <a:spcPts val="0"/>
              </a:spcBef>
              <a:spcAft>
                <a:spcPts val="1200"/>
              </a:spcAft>
              <a:buClr>
                <a:srgbClr val="AE431C"/>
              </a:buClr>
              <a:buSzPct val="120000"/>
              <a:buFont typeface="Arial" panose="020B0604020202020204" pitchFamily="34" charset="0"/>
              <a:buChar char="•"/>
            </a:pPr>
            <a:r>
              <a:rPr lang="en-US" sz="2400">
                <a:solidFill>
                  <a:srgbClr val="000000"/>
                </a:solidFill>
                <a:latin typeface="Calibri" panose="020F0502020204030204" pitchFamily="34" charset="0"/>
                <a:cs typeface="Calibri" panose="020F0502020204030204" pitchFamily="34" charset="0"/>
              </a:rPr>
              <a:t>Bureau reporting requirements includes the following:</a:t>
            </a:r>
          </a:p>
          <a:p>
            <a:pPr marL="800100" lvl="1" indent="-342900">
              <a:spcAft>
                <a:spcPts val="600"/>
              </a:spcAft>
              <a:buClr>
                <a:srgbClr val="AE431C"/>
              </a:buClr>
              <a:buSzPct val="70000"/>
              <a:buFont typeface="Courier New" panose="02070309020205020404" pitchFamily="49" charset="0"/>
              <a:buChar char="o"/>
            </a:pPr>
            <a:r>
              <a:rPr lang="en-US" sz="2400">
                <a:solidFill>
                  <a:srgbClr val="000000"/>
                </a:solidFill>
                <a:latin typeface="Calibri" panose="020F0502020204030204" pitchFamily="34" charset="0"/>
                <a:cs typeface="Calibri" panose="020F0502020204030204" pitchFamily="34" charset="0"/>
              </a:rPr>
              <a:t>Monthly obligation tracking (spending)</a:t>
            </a:r>
          </a:p>
          <a:p>
            <a:pPr marL="800100" lvl="1" indent="-342900">
              <a:spcAft>
                <a:spcPts val="600"/>
              </a:spcAft>
              <a:buClr>
                <a:srgbClr val="AE431C"/>
              </a:buClr>
              <a:buSzPct val="70000"/>
              <a:buFont typeface="Courier New" panose="02070309020205020404" pitchFamily="49" charset="0"/>
              <a:buChar char="o"/>
            </a:pPr>
            <a:r>
              <a:rPr lang="en-US" sz="2400">
                <a:solidFill>
                  <a:srgbClr val="000000"/>
                </a:solidFill>
                <a:latin typeface="Calibri" panose="020F0502020204030204" pitchFamily="34" charset="0"/>
                <a:cs typeface="Calibri" panose="020F0502020204030204" pitchFamily="34" charset="0"/>
              </a:rPr>
              <a:t>Quarterly undelivered orders status (UDOs)</a:t>
            </a:r>
          </a:p>
          <a:p>
            <a:pPr marL="800100" lvl="1" indent="-342900">
              <a:spcAft>
                <a:spcPts val="600"/>
              </a:spcAft>
              <a:buClr>
                <a:srgbClr val="AE431C"/>
              </a:buClr>
              <a:buSzPct val="70000"/>
              <a:buFont typeface="Courier New" panose="02070309020205020404" pitchFamily="49" charset="0"/>
              <a:buChar char="o"/>
            </a:pPr>
            <a:r>
              <a:rPr lang="en-US" sz="2400">
                <a:solidFill>
                  <a:srgbClr val="000000"/>
                </a:solidFill>
                <a:latin typeface="Calibri" panose="020F0502020204030204" pitchFamily="34" charset="0"/>
                <a:cs typeface="Calibri" panose="020F0502020204030204" pitchFamily="34" charset="0"/>
              </a:rPr>
              <a:t>Quarterly Financial Reviews </a:t>
            </a:r>
          </a:p>
          <a:p>
            <a:pPr marL="800100" lvl="1" indent="-342900">
              <a:spcAft>
                <a:spcPts val="600"/>
              </a:spcAft>
              <a:buClr>
                <a:srgbClr val="AE431C"/>
              </a:buClr>
              <a:buSzPct val="70000"/>
              <a:buFont typeface="Courier New" panose="02070309020205020404" pitchFamily="49" charset="0"/>
              <a:buChar char="o"/>
            </a:pPr>
            <a:r>
              <a:rPr lang="en-US" sz="2400">
                <a:solidFill>
                  <a:srgbClr val="000000"/>
                </a:solidFill>
                <a:latin typeface="Calibri" panose="020F0502020204030204" pitchFamily="34" charset="0"/>
                <a:cs typeface="Calibri" panose="020F0502020204030204" pitchFamily="34" charset="0"/>
              </a:rPr>
              <a:t>Internal Control Reporting (Assessable Units) </a:t>
            </a:r>
          </a:p>
        </p:txBody>
      </p:sp>
      <p:sp>
        <p:nvSpPr>
          <p:cNvPr id="6" name="Subtitle 2">
            <a:extLst>
              <a:ext uri="{FF2B5EF4-FFF2-40B4-BE49-F238E27FC236}">
                <a16:creationId xmlns:a16="http://schemas.microsoft.com/office/drawing/2014/main" id="{A5CBCAF1-9CC9-4047-85D9-90B9526EBE1C}"/>
              </a:ext>
            </a:extLst>
          </p:cNvPr>
          <p:cNvSpPr txBox="1">
            <a:spLocks/>
          </p:cNvSpPr>
          <p:nvPr/>
        </p:nvSpPr>
        <p:spPr>
          <a:xfrm>
            <a:off x="3582186" y="3418107"/>
            <a:ext cx="5395334" cy="503954"/>
          </a:xfrm>
          <a:prstGeom prst="rect">
            <a:avLst/>
          </a:prstGeom>
          <a:solidFill>
            <a:schemeClr val="bg2"/>
          </a:solidFill>
          <a:ln>
            <a:solidFill>
              <a:schemeClr val="bg2"/>
            </a:solid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chemeClr val="tx2">
                    <a:lumMod val="50000"/>
                  </a:schemeClr>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1" kern="1200">
                <a:solidFill>
                  <a:schemeClr val="tx2"/>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00000"/>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b="0">
                <a:solidFill>
                  <a:schemeClr val="bg1"/>
                </a:solidFill>
                <a:latin typeface="Calibri" panose="020F0502020204030204" pitchFamily="34" charset="0"/>
                <a:cs typeface="Calibri" panose="020F0502020204030204" pitchFamily="34" charset="0"/>
              </a:rPr>
              <a:t>School-Level Funds Management</a:t>
            </a:r>
          </a:p>
        </p:txBody>
      </p:sp>
      <p:sp>
        <p:nvSpPr>
          <p:cNvPr id="7" name="TextBox 6">
            <a:extLst>
              <a:ext uri="{FF2B5EF4-FFF2-40B4-BE49-F238E27FC236}">
                <a16:creationId xmlns:a16="http://schemas.microsoft.com/office/drawing/2014/main" id="{1BE6A618-8AB1-41F5-9329-019140188340}"/>
              </a:ext>
            </a:extLst>
          </p:cNvPr>
          <p:cNvSpPr txBox="1"/>
          <p:nvPr/>
        </p:nvSpPr>
        <p:spPr>
          <a:xfrm>
            <a:off x="2612573" y="4036930"/>
            <a:ext cx="8799443" cy="2031325"/>
          </a:xfrm>
          <a:prstGeom prst="rect">
            <a:avLst/>
          </a:prstGeom>
          <a:noFill/>
        </p:spPr>
        <p:txBody>
          <a:bodyPr wrap="square">
            <a:spAutoFit/>
          </a:bodyPr>
          <a:lstStyle/>
          <a:p>
            <a:pPr marL="342900" indent="-342900">
              <a:lnSpc>
                <a:spcPct val="100000"/>
              </a:lnSpc>
              <a:spcBef>
                <a:spcPts val="0"/>
              </a:spcBef>
              <a:spcAft>
                <a:spcPts val="1200"/>
              </a:spcAft>
              <a:buClr>
                <a:srgbClr val="AE431C"/>
              </a:buClr>
              <a:buSzPct val="120000"/>
              <a:buFont typeface="Arial" panose="020B0604020202020204" pitchFamily="34" charset="0"/>
              <a:buChar char="•"/>
            </a:pPr>
            <a:r>
              <a:rPr lang="en-US" sz="2400">
                <a:solidFill>
                  <a:srgbClr val="000000"/>
                </a:solidFill>
                <a:latin typeface="Calibri" panose="020F0502020204030204" pitchFamily="34" charset="0"/>
                <a:cs typeface="Calibri" panose="020F0502020204030204" pitchFamily="34" charset="0"/>
              </a:rPr>
              <a:t>Best practices school management of funds include the following:</a:t>
            </a:r>
          </a:p>
          <a:p>
            <a:pPr marL="800100" lvl="1" indent="-342900">
              <a:spcAft>
                <a:spcPts val="1200"/>
              </a:spcAft>
              <a:buClr>
                <a:srgbClr val="AE431C"/>
              </a:buClr>
              <a:buSzPct val="70000"/>
              <a:buFont typeface="Courier New" panose="02070309020205020404" pitchFamily="49" charset="0"/>
              <a:buChar char="o"/>
            </a:pPr>
            <a:r>
              <a:rPr lang="en-US" sz="2400">
                <a:solidFill>
                  <a:srgbClr val="000000"/>
                </a:solidFill>
                <a:latin typeface="Calibri" panose="020F0502020204030204" pitchFamily="34" charset="0"/>
                <a:cs typeface="Calibri" panose="020F0502020204030204" pitchFamily="34" charset="0"/>
              </a:rPr>
              <a:t>Approving and certifying school funding</a:t>
            </a:r>
          </a:p>
          <a:p>
            <a:pPr marL="800100" lvl="1" indent="-342900">
              <a:spcAft>
                <a:spcPts val="1200"/>
              </a:spcAft>
              <a:buClr>
                <a:srgbClr val="AE431C"/>
              </a:buClr>
              <a:buSzPct val="70000"/>
              <a:buFont typeface="Courier New" panose="02070309020205020404" pitchFamily="49" charset="0"/>
              <a:buChar char="o"/>
            </a:pPr>
            <a:r>
              <a:rPr lang="en-US" sz="2400">
                <a:solidFill>
                  <a:srgbClr val="000000"/>
                </a:solidFill>
                <a:latin typeface="Calibri" panose="020F0502020204030204" pitchFamily="34" charset="0"/>
                <a:cs typeface="Calibri" panose="020F0502020204030204" pitchFamily="34" charset="0"/>
              </a:rPr>
              <a:t>Monitoring school spend plans during the SY period</a:t>
            </a:r>
          </a:p>
          <a:p>
            <a:pPr marL="800100" lvl="1" indent="-342900">
              <a:spcAft>
                <a:spcPts val="1200"/>
              </a:spcAft>
              <a:buClr>
                <a:srgbClr val="AE431C"/>
              </a:buClr>
              <a:buSzPct val="70000"/>
              <a:buFont typeface="Courier New" panose="02070309020205020404" pitchFamily="49" charset="0"/>
              <a:buChar char="o"/>
            </a:pPr>
            <a:r>
              <a:rPr lang="en-US" sz="2400">
                <a:solidFill>
                  <a:srgbClr val="000000"/>
                </a:solidFill>
                <a:latin typeface="Calibri" panose="020F0502020204030204" pitchFamily="34" charset="0"/>
                <a:cs typeface="Calibri" panose="020F0502020204030204" pitchFamily="34" charset="0"/>
              </a:rPr>
              <a:t>Recruiting and retaining staff to meet personnel planning goals </a:t>
            </a:r>
          </a:p>
        </p:txBody>
      </p:sp>
      <p:pic>
        <p:nvPicPr>
          <p:cNvPr id="11" name="Picture 10">
            <a:extLst>
              <a:ext uri="{FF2B5EF4-FFF2-40B4-BE49-F238E27FC236}">
                <a16:creationId xmlns:a16="http://schemas.microsoft.com/office/drawing/2014/main" id="{75D45CBF-07CF-4D85-A24E-8CF6A5916C70}"/>
              </a:ext>
            </a:extLst>
          </p:cNvPr>
          <p:cNvPicPr>
            <a:picLocks noChangeAspect="1"/>
          </p:cNvPicPr>
          <p:nvPr/>
        </p:nvPicPr>
        <p:blipFill>
          <a:blip r:embed="rId2"/>
          <a:stretch>
            <a:fillRect/>
          </a:stretch>
        </p:blipFill>
        <p:spPr>
          <a:xfrm>
            <a:off x="396370" y="1459382"/>
            <a:ext cx="2130026" cy="1609822"/>
          </a:xfrm>
          <a:prstGeom prst="rect">
            <a:avLst/>
          </a:prstGeom>
          <a:ln w="19050">
            <a:solidFill>
              <a:schemeClr val="bg2"/>
            </a:solidFill>
          </a:ln>
        </p:spPr>
      </p:pic>
      <p:pic>
        <p:nvPicPr>
          <p:cNvPr id="8" name="Google Shape;47;p36" descr="An organic corner shape">
            <a:extLst>
              <a:ext uri="{FF2B5EF4-FFF2-40B4-BE49-F238E27FC236}">
                <a16:creationId xmlns:a16="http://schemas.microsoft.com/office/drawing/2014/main" id="{2F7DF6F6-59AD-7BF1-8377-020C32EBFC62}"/>
              </a:ext>
            </a:extLst>
          </p:cNvPr>
          <p:cNvPicPr preferRelativeResize="0"/>
          <p:nvPr/>
        </p:nvPicPr>
        <p:blipFill rotWithShape="1">
          <a:blip r:embed="rId3">
            <a:alphaModFix/>
          </a:blip>
          <a:srcRect t="47415" r="11642"/>
          <a:stretch/>
        </p:blipFill>
        <p:spPr>
          <a:xfrm>
            <a:off x="-10180" y="4453838"/>
            <a:ext cx="4039730" cy="2404162"/>
          </a:xfrm>
          <a:prstGeom prst="rect">
            <a:avLst/>
          </a:prstGeom>
          <a:noFill/>
          <a:ln>
            <a:noFill/>
          </a:ln>
        </p:spPr>
      </p:pic>
      <p:pic>
        <p:nvPicPr>
          <p:cNvPr id="10" name="Google Shape;48;p36" descr="A circle filled with diagonal lines">
            <a:extLst>
              <a:ext uri="{FF2B5EF4-FFF2-40B4-BE49-F238E27FC236}">
                <a16:creationId xmlns:a16="http://schemas.microsoft.com/office/drawing/2014/main" id="{B5A63EED-9FBF-D05B-C5FB-4AB501DAB50A}"/>
              </a:ext>
            </a:extLst>
          </p:cNvPr>
          <p:cNvPicPr preferRelativeResize="0"/>
          <p:nvPr/>
        </p:nvPicPr>
        <p:blipFill rotWithShape="1">
          <a:blip r:embed="rId4">
            <a:alphaModFix/>
          </a:blip>
          <a:srcRect l="58934" t="11636" r="12364" b="10950"/>
          <a:stretch/>
        </p:blipFill>
        <p:spPr>
          <a:xfrm>
            <a:off x="-10180" y="3318626"/>
            <a:ext cx="1312242" cy="3539374"/>
          </a:xfrm>
          <a:prstGeom prst="rect">
            <a:avLst/>
          </a:prstGeom>
          <a:noFill/>
          <a:ln>
            <a:noFill/>
          </a:ln>
        </p:spPr>
      </p:pic>
      <p:cxnSp>
        <p:nvCxnSpPr>
          <p:cNvPr id="12" name="Straight Connector 11">
            <a:extLst>
              <a:ext uri="{FF2B5EF4-FFF2-40B4-BE49-F238E27FC236}">
                <a16:creationId xmlns:a16="http://schemas.microsoft.com/office/drawing/2014/main" id="{BEE3EBA0-4BFB-38D9-A81F-A6C65F9DB89C}"/>
              </a:ext>
            </a:extLst>
          </p:cNvPr>
          <p:cNvCxnSpPr>
            <a:cxnSpLocks/>
          </p:cNvCxnSpPr>
          <p:nvPr/>
        </p:nvCxnSpPr>
        <p:spPr>
          <a:xfrm flipH="1">
            <a:off x="1168400" y="6176963"/>
            <a:ext cx="6747350" cy="0"/>
          </a:xfrm>
          <a:prstGeom prst="line">
            <a:avLst/>
          </a:prstGeom>
          <a:ln w="76200" cap="rnd">
            <a:solidFill>
              <a:schemeClr val="accent2">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92495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093F31-34A0-49BD-960C-EE59C8DED413}"/>
              </a:ext>
            </a:extLst>
          </p:cNvPr>
          <p:cNvSpPr>
            <a:spLocks noGrp="1"/>
          </p:cNvSpPr>
          <p:nvPr>
            <p:ph type="subTitle" idx="1"/>
          </p:nvPr>
        </p:nvSpPr>
        <p:spPr>
          <a:xfrm>
            <a:off x="3195884" y="501865"/>
            <a:ext cx="5300416" cy="510687"/>
          </a:xfrm>
          <a:solidFill>
            <a:schemeClr val="bg2"/>
          </a:solidFill>
          <a:ln>
            <a:solidFill>
              <a:schemeClr val="bg2"/>
            </a:solidFill>
          </a:ln>
        </p:spPr>
        <p:txBody>
          <a:bodyPr anchor="ctr">
            <a:normAutofit/>
          </a:bodyPr>
          <a:lstStyle/>
          <a:p>
            <a:r>
              <a:rPr lang="en-US" sz="2800" b="0">
                <a:solidFill>
                  <a:schemeClr val="bg1"/>
                </a:solidFill>
                <a:latin typeface="Calibri" panose="020F0502020204030204" pitchFamily="34" charset="0"/>
                <a:cs typeface="Calibri" panose="020F0502020204030204" pitchFamily="34" charset="0"/>
              </a:rPr>
              <a:t>School Close-out Procedures</a:t>
            </a:r>
          </a:p>
        </p:txBody>
      </p:sp>
      <p:sp>
        <p:nvSpPr>
          <p:cNvPr id="4" name="Slide Number Placeholder 3">
            <a:extLst>
              <a:ext uri="{FF2B5EF4-FFF2-40B4-BE49-F238E27FC236}">
                <a16:creationId xmlns:a16="http://schemas.microsoft.com/office/drawing/2014/main" id="{FD61B7A6-07AC-4AAE-8945-AAE8D7CE5BC0}"/>
              </a:ext>
            </a:extLst>
          </p:cNvPr>
          <p:cNvSpPr>
            <a:spLocks noGrp="1"/>
          </p:cNvSpPr>
          <p:nvPr>
            <p:ph type="sldNum" sz="quarter" idx="12"/>
          </p:nvPr>
        </p:nvSpPr>
        <p:spPr/>
        <p:txBody>
          <a:bodyPr/>
          <a:lstStyle/>
          <a:p>
            <a:fld id="{5B4CAECD-02FE-4C4A-9471-426DCC91B0DD}" type="slidenum">
              <a:rPr lang="en-US" smtClean="0"/>
              <a:t>22</a:t>
            </a:fld>
            <a:endParaRPr lang="en-US"/>
          </a:p>
        </p:txBody>
      </p:sp>
      <p:sp>
        <p:nvSpPr>
          <p:cNvPr id="8" name="Content Placeholder 2">
            <a:extLst>
              <a:ext uri="{FF2B5EF4-FFF2-40B4-BE49-F238E27FC236}">
                <a16:creationId xmlns:a16="http://schemas.microsoft.com/office/drawing/2014/main" id="{D1A87A7C-31D1-4934-8A13-C7CBE4607A41}"/>
              </a:ext>
            </a:extLst>
          </p:cNvPr>
          <p:cNvSpPr txBox="1">
            <a:spLocks/>
          </p:cNvSpPr>
          <p:nvPr/>
        </p:nvSpPr>
        <p:spPr>
          <a:xfrm>
            <a:off x="1358676" y="1164226"/>
            <a:ext cx="8452318" cy="4023360"/>
          </a:xfrm>
          <a:prstGeom prst="rect">
            <a:avLst/>
          </a:prstGeom>
        </p:spPr>
        <p:txBody>
          <a:bodyPr vert="horz" lIns="91440" tIns="45720" rIns="91440" bIns="45720" rtlCol="0">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chemeClr val="tx2">
                    <a:lumMod val="50000"/>
                  </a:schemeClr>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1" kern="1200">
                <a:solidFill>
                  <a:schemeClr val="tx2"/>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00000"/>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10000"/>
              </a:lnSpc>
              <a:spcBef>
                <a:spcPts val="0"/>
              </a:spcBef>
              <a:spcAft>
                <a:spcPts val="1200"/>
              </a:spcAft>
            </a:pPr>
            <a:r>
              <a:rPr lang="en-US" sz="2800" b="0">
                <a:latin typeface="Calibri" panose="020F0502020204030204" pitchFamily="34" charset="0"/>
                <a:cs typeface="Calibri" panose="020F0502020204030204" pitchFamily="34" charset="0"/>
              </a:rPr>
              <a:t>SEPTEMBER 30 CLOSEOUT – ALL FUNDS SHOULD BE SPENT</a:t>
            </a:r>
          </a:p>
          <a:p>
            <a:pPr>
              <a:lnSpc>
                <a:spcPct val="110000"/>
              </a:lnSpc>
              <a:spcBef>
                <a:spcPts val="0"/>
              </a:spcBef>
              <a:spcAft>
                <a:spcPts val="1200"/>
              </a:spcAft>
            </a:pPr>
            <a:r>
              <a:rPr lang="en-US" b="0">
                <a:solidFill>
                  <a:srgbClr val="FF0000"/>
                </a:solidFill>
                <a:latin typeface="Calibri" panose="020F0502020204030204" pitchFamily="34" charset="0"/>
                <a:cs typeface="Calibri" panose="020F0502020204030204" pitchFamily="34" charset="0"/>
              </a:rPr>
              <a:t>JULY 1 BALANCES (2-year Funds)</a:t>
            </a:r>
          </a:p>
          <a:p>
            <a:pPr marL="1371600" lvl="2" indent="-457200" algn="l">
              <a:spcBef>
                <a:spcPts val="0"/>
              </a:spcBef>
              <a:spcAft>
                <a:spcPts val="600"/>
              </a:spcAft>
              <a:buFont typeface="Wingdings" panose="05000000000000000000" pitchFamily="2" charset="2"/>
              <a:buChar char="ü"/>
            </a:pPr>
            <a:r>
              <a:rPr lang="en-US" sz="2400" b="0">
                <a:solidFill>
                  <a:srgbClr val="000000"/>
                </a:solidFill>
                <a:latin typeface="Calibri" panose="020F0502020204030204" pitchFamily="34" charset="0"/>
                <a:cs typeface="Calibri" panose="020F0502020204030204" pitchFamily="34" charset="0"/>
              </a:rPr>
              <a:t>Ensuring contracts are paid out and fully expended</a:t>
            </a:r>
          </a:p>
          <a:p>
            <a:pPr marL="1371600" lvl="2" indent="-457200" algn="l">
              <a:spcBef>
                <a:spcPts val="0"/>
              </a:spcBef>
              <a:spcAft>
                <a:spcPts val="600"/>
              </a:spcAft>
              <a:buFont typeface="Wingdings" panose="05000000000000000000" pitchFamily="2" charset="2"/>
              <a:buChar char="ü"/>
            </a:pPr>
            <a:r>
              <a:rPr lang="en-US" sz="2400" b="0">
                <a:solidFill>
                  <a:srgbClr val="000000"/>
                </a:solidFill>
                <a:latin typeface="Calibri" panose="020F0502020204030204" pitchFamily="34" charset="0"/>
                <a:cs typeface="Calibri" panose="020F0502020204030204" pitchFamily="34" charset="0"/>
              </a:rPr>
              <a:t>Reviewing expenditures for appropriate accounting codes</a:t>
            </a:r>
          </a:p>
          <a:p>
            <a:pPr marL="1371600" lvl="2" indent="-457200" algn="l">
              <a:spcBef>
                <a:spcPts val="0"/>
              </a:spcBef>
              <a:spcAft>
                <a:spcPts val="600"/>
              </a:spcAft>
              <a:buFont typeface="Wingdings" panose="05000000000000000000" pitchFamily="2" charset="2"/>
              <a:buChar char="ü"/>
            </a:pPr>
            <a:r>
              <a:rPr lang="en-US" sz="2400" b="0">
                <a:solidFill>
                  <a:srgbClr val="000000"/>
                </a:solidFill>
                <a:latin typeface="Calibri" panose="020F0502020204030204" pitchFamily="34" charset="0"/>
                <a:cs typeface="Calibri" panose="020F0502020204030204" pitchFamily="34" charset="0"/>
              </a:rPr>
              <a:t>Available Balances indicate the carryover amounts</a:t>
            </a:r>
          </a:p>
          <a:p>
            <a:pPr>
              <a:spcAft>
                <a:spcPts val="600"/>
              </a:spcAft>
            </a:pPr>
            <a:r>
              <a:rPr lang="en-US" b="0">
                <a:solidFill>
                  <a:srgbClr val="FF0000"/>
                </a:solidFill>
                <a:latin typeface="Calibri" panose="020F0502020204030204" pitchFamily="34" charset="0"/>
                <a:cs typeface="Calibri" panose="020F0502020204030204" pitchFamily="34" charset="0"/>
              </a:rPr>
              <a:t>OCTOBER 1 BALANCES (Facilities </a:t>
            </a:r>
            <a:r>
              <a:rPr lang="en-US" b="0" err="1">
                <a:solidFill>
                  <a:srgbClr val="FF0000"/>
                </a:solidFill>
                <a:latin typeface="Calibri" panose="020F0502020204030204" pitchFamily="34" charset="0"/>
                <a:cs typeface="Calibri" panose="020F0502020204030204" pitchFamily="34" charset="0"/>
              </a:rPr>
              <a:t>O&amp;M</a:t>
            </a:r>
            <a:r>
              <a:rPr lang="en-US" b="0">
                <a:solidFill>
                  <a:srgbClr val="FF0000"/>
                </a:solidFill>
                <a:latin typeface="Calibri" panose="020F0502020204030204" pitchFamily="34" charset="0"/>
                <a:cs typeface="Calibri" panose="020F0502020204030204" pitchFamily="34" charset="0"/>
              </a:rPr>
              <a:t>)</a:t>
            </a:r>
          </a:p>
          <a:p>
            <a:pPr>
              <a:spcAft>
                <a:spcPts val="600"/>
              </a:spcAft>
            </a:pPr>
            <a:r>
              <a:rPr lang="en-US" b="0">
                <a:latin typeface="Calibri" panose="020F0502020204030204" pitchFamily="34" charset="0"/>
                <a:cs typeface="Calibri" panose="020F0502020204030204" pitchFamily="34" charset="0"/>
              </a:rPr>
              <a:t>SPEND CARRYOVER BALANCES BEFORE NEW FUNDS ARE USED</a:t>
            </a:r>
          </a:p>
          <a:p>
            <a:pPr>
              <a:spcAft>
                <a:spcPts val="1200"/>
              </a:spcAft>
            </a:pPr>
            <a:r>
              <a:rPr lang="en-US" b="0">
                <a:latin typeface="Calibri" panose="020F0502020204030204" pitchFamily="34" charset="0"/>
                <a:cs typeface="Calibri" panose="020F0502020204030204" pitchFamily="34" charset="0"/>
              </a:rPr>
              <a:t>LIMITATIONS</a:t>
            </a:r>
          </a:p>
          <a:p>
            <a:pPr lvl="1"/>
            <a:r>
              <a:rPr lang="en-US" sz="2300" b="0">
                <a:solidFill>
                  <a:srgbClr val="FF0000"/>
                </a:solidFill>
                <a:latin typeface="Calibri" panose="020F0502020204030204" pitchFamily="34" charset="0"/>
                <a:cs typeface="Calibri" panose="020F0502020204030204" pitchFamily="34" charset="0"/>
              </a:rPr>
              <a:t>TITLE 1 15% - What’s the plan to fully expend these funds?</a:t>
            </a:r>
          </a:p>
          <a:p>
            <a:pPr lvl="1"/>
            <a:endParaRPr lang="en-US" b="0">
              <a:latin typeface="Calibri" panose="020F0502020204030204" pitchFamily="34" charset="0"/>
              <a:cs typeface="Calibri" panose="020F0502020204030204" pitchFamily="34" charset="0"/>
            </a:endParaRPr>
          </a:p>
          <a:p>
            <a:pPr marL="201168" lvl="1"/>
            <a:r>
              <a:rPr lang="en-US" sz="2800" b="0" u="sng">
                <a:solidFill>
                  <a:srgbClr val="FF0000"/>
                </a:solidFill>
                <a:latin typeface="Calibri" panose="020F0502020204030204" pitchFamily="34" charset="0"/>
                <a:cs typeface="Calibri" panose="020F0502020204030204" pitchFamily="34" charset="0"/>
              </a:rPr>
              <a:t>*STRIVING FOR NO CARRYOVER*</a:t>
            </a:r>
          </a:p>
        </p:txBody>
      </p:sp>
      <p:pic>
        <p:nvPicPr>
          <p:cNvPr id="5" name="Picture 4">
            <a:extLst>
              <a:ext uri="{FF2B5EF4-FFF2-40B4-BE49-F238E27FC236}">
                <a16:creationId xmlns:a16="http://schemas.microsoft.com/office/drawing/2014/main" id="{85FF6E44-6170-430B-A8D1-4050C3DC29CE}"/>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8828690" y="2753298"/>
            <a:ext cx="2992857" cy="3450719"/>
          </a:xfrm>
          <a:prstGeom prst="rect">
            <a:avLst/>
          </a:prstGeom>
          <a:ln>
            <a:solidFill>
              <a:schemeClr val="bg2"/>
            </a:solidFill>
          </a:ln>
        </p:spPr>
      </p:pic>
    </p:spTree>
    <p:extLst>
      <p:ext uri="{BB962C8B-B14F-4D97-AF65-F5344CB8AC3E}">
        <p14:creationId xmlns:p14="http://schemas.microsoft.com/office/powerpoint/2010/main" val="8474555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093F31-34A0-49BD-960C-EE59C8DED413}"/>
              </a:ext>
            </a:extLst>
          </p:cNvPr>
          <p:cNvSpPr>
            <a:spLocks noGrp="1"/>
          </p:cNvSpPr>
          <p:nvPr>
            <p:ph type="subTitle" idx="1"/>
          </p:nvPr>
        </p:nvSpPr>
        <p:spPr>
          <a:xfrm>
            <a:off x="3346960" y="532553"/>
            <a:ext cx="4731566" cy="510687"/>
          </a:xfrm>
          <a:solidFill>
            <a:schemeClr val="bg2"/>
          </a:solidFill>
          <a:ln>
            <a:solidFill>
              <a:schemeClr val="bg2"/>
            </a:solidFill>
          </a:ln>
        </p:spPr>
        <p:txBody>
          <a:bodyPr anchor="ctr">
            <a:normAutofit/>
          </a:bodyPr>
          <a:lstStyle/>
          <a:p>
            <a:r>
              <a:rPr lang="en-US" sz="2800" b="0">
                <a:solidFill>
                  <a:schemeClr val="bg1"/>
                </a:solidFill>
                <a:latin typeface="Calibri" panose="020F0502020204030204" pitchFamily="34" charset="0"/>
                <a:cs typeface="Calibri" panose="020F0502020204030204" pitchFamily="34" charset="0"/>
              </a:rPr>
              <a:t>Finance Technical Assistance</a:t>
            </a:r>
          </a:p>
        </p:txBody>
      </p:sp>
      <p:sp>
        <p:nvSpPr>
          <p:cNvPr id="4" name="Slide Number Placeholder 3">
            <a:extLst>
              <a:ext uri="{FF2B5EF4-FFF2-40B4-BE49-F238E27FC236}">
                <a16:creationId xmlns:a16="http://schemas.microsoft.com/office/drawing/2014/main" id="{FD61B7A6-07AC-4AAE-8945-AAE8D7CE5BC0}"/>
              </a:ext>
            </a:extLst>
          </p:cNvPr>
          <p:cNvSpPr>
            <a:spLocks noGrp="1"/>
          </p:cNvSpPr>
          <p:nvPr>
            <p:ph type="sldNum" sz="quarter" idx="12"/>
          </p:nvPr>
        </p:nvSpPr>
        <p:spPr/>
        <p:txBody>
          <a:bodyPr/>
          <a:lstStyle/>
          <a:p>
            <a:fld id="{5B4CAECD-02FE-4C4A-9471-426DCC91B0DD}" type="slidenum">
              <a:rPr lang="en-US" smtClean="0"/>
              <a:t>23</a:t>
            </a:fld>
            <a:endParaRPr lang="en-US"/>
          </a:p>
        </p:txBody>
      </p:sp>
      <p:pic>
        <p:nvPicPr>
          <p:cNvPr id="6" name="Picture 5" descr="A group of women smiling&#10;&#10;Description automatically generated with low confidence">
            <a:extLst>
              <a:ext uri="{FF2B5EF4-FFF2-40B4-BE49-F238E27FC236}">
                <a16:creationId xmlns:a16="http://schemas.microsoft.com/office/drawing/2014/main" id="{67E13F91-E527-47ED-BCDE-BF69A3EFB2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98003" y="3261884"/>
            <a:ext cx="2315486" cy="2399306"/>
          </a:xfrm>
          <a:prstGeom prst="rect">
            <a:avLst/>
          </a:prstGeom>
          <a:ln w="12700">
            <a:solidFill>
              <a:schemeClr val="bg2"/>
            </a:solidFill>
          </a:ln>
        </p:spPr>
      </p:pic>
      <p:sp>
        <p:nvSpPr>
          <p:cNvPr id="9" name="TextBox 8">
            <a:extLst>
              <a:ext uri="{FF2B5EF4-FFF2-40B4-BE49-F238E27FC236}">
                <a16:creationId xmlns:a16="http://schemas.microsoft.com/office/drawing/2014/main" id="{A700F64B-BADB-4D87-A0AC-69B091986EAE}"/>
              </a:ext>
            </a:extLst>
          </p:cNvPr>
          <p:cNvSpPr txBox="1"/>
          <p:nvPr/>
        </p:nvSpPr>
        <p:spPr>
          <a:xfrm>
            <a:off x="1389351" y="1196810"/>
            <a:ext cx="8068986" cy="3831818"/>
          </a:xfrm>
          <a:prstGeom prst="rect">
            <a:avLst/>
          </a:prstGeom>
          <a:noFill/>
        </p:spPr>
        <p:txBody>
          <a:bodyPr wrap="square" lIns="91440" tIns="45720" rIns="91440" bIns="45720" anchor="t">
            <a:spAutoFit/>
          </a:bodyPr>
          <a:lstStyle/>
          <a:p>
            <a:pPr marL="91440" marR="0" lvl="0" indent="-91440" algn="l" defTabSz="914400" rtl="0" eaLnBrk="1" fontAlgn="auto" latinLnBrk="0" hangingPunct="1">
              <a:spcBef>
                <a:spcPts val="1200"/>
              </a:spcBef>
              <a:spcAft>
                <a:spcPts val="600"/>
              </a:spcAft>
              <a:buClr>
                <a:srgbClr val="E48312"/>
              </a:buClr>
              <a:buSzPct val="100000"/>
              <a:buFont typeface="Calibri" panose="020F0502020204030204" pitchFamily="34" charset="0"/>
              <a:buChar char=" "/>
              <a:tabLst/>
              <a:defRPr/>
            </a:pPr>
            <a:r>
              <a:rPr kumimoji="0" lang="en-US" sz="2400" b="1" u="none" strike="noStrike" kern="1200" cap="none" spc="0" normalizeH="0" baseline="0" noProof="0">
                <a:ln>
                  <a:noFill/>
                </a:ln>
                <a:solidFill>
                  <a:srgbClr val="000000"/>
                </a:solidFill>
                <a:effectLst/>
                <a:uLnTx/>
                <a:uFillTx/>
                <a:latin typeface="Calibri"/>
                <a:cs typeface="Calibri"/>
              </a:rPr>
              <a:t>Technical Assistance</a:t>
            </a:r>
            <a:br>
              <a:rPr lang="en-US" sz="2400" u="none" strike="noStrike" kern="1200" cap="none" spc="0" normalizeH="0" baseline="0" noProof="0">
                <a:ln>
                  <a:noFill/>
                </a:ln>
                <a:effectLst/>
                <a:uLnTx/>
                <a:uFillTx/>
                <a:latin typeface="Calibri" panose="020F0502020204030204" pitchFamily="34" charset="0"/>
                <a:cs typeface="Calibri" panose="020F0502020204030204" pitchFamily="34" charset="0"/>
              </a:rPr>
            </a:br>
            <a:r>
              <a:rPr kumimoji="0" lang="en-US" sz="2400" u="none" strike="noStrike" kern="1200" cap="none" spc="0" normalizeH="0" baseline="0" noProof="0">
                <a:ln>
                  <a:noFill/>
                </a:ln>
                <a:solidFill>
                  <a:srgbClr val="000000"/>
                </a:solidFill>
                <a:effectLst/>
                <a:uLnTx/>
                <a:uFillTx/>
                <a:latin typeface="Calibri"/>
                <a:cs typeface="Calibri"/>
              </a:rPr>
              <a:t>Fiscal team members provide technical assistance during review visits and on an ongoing basis. This assistance includes answering questions, facilitating dialogue, and exchanging ideas and information for program support and improvement.</a:t>
            </a:r>
          </a:p>
          <a:p>
            <a:pPr marL="91440" indent="-91440">
              <a:lnSpc>
                <a:spcPct val="90000"/>
              </a:lnSpc>
              <a:spcBef>
                <a:spcPts val="1200"/>
              </a:spcBef>
              <a:spcAft>
                <a:spcPts val="200"/>
              </a:spcAft>
              <a:buClr>
                <a:srgbClr val="E48312"/>
              </a:buClr>
              <a:buSzPct val="100000"/>
              <a:buFont typeface="Calibri" panose="020F0502020204030204" pitchFamily="34" charset="0"/>
              <a:buChar char=" "/>
              <a:defRPr/>
            </a:pPr>
            <a:r>
              <a:rPr kumimoji="0" lang="en-US" sz="2400" b="1" u="none" strike="noStrike" kern="1200" cap="none" spc="0" normalizeH="0" baseline="0" noProof="0">
                <a:ln>
                  <a:noFill/>
                </a:ln>
                <a:solidFill>
                  <a:srgbClr val="000000"/>
                </a:solidFill>
                <a:effectLst/>
                <a:uLnTx/>
                <a:uFillTx/>
                <a:latin typeface="Calibri"/>
                <a:cs typeface="Calibri"/>
              </a:rPr>
              <a:t>Putting Funds to Good Use</a:t>
            </a:r>
            <a:br>
              <a:rPr lang="en-US" sz="2400" u="none" strike="noStrike" kern="1200" cap="none" spc="0" normalizeH="0" baseline="0" noProof="0">
                <a:ln>
                  <a:noFill/>
                </a:ln>
                <a:effectLst/>
                <a:uLnTx/>
                <a:uFillTx/>
                <a:latin typeface="Calibri" panose="020F0502020204030204" pitchFamily="34" charset="0"/>
                <a:cs typeface="Calibri" panose="020F0502020204030204" pitchFamily="34" charset="0"/>
              </a:rPr>
            </a:br>
            <a:r>
              <a:rPr kumimoji="0" lang="en-US" sz="2400" u="none" strike="noStrike" kern="1200" cap="none" spc="0" normalizeH="0" baseline="0" noProof="0">
                <a:ln>
                  <a:noFill/>
                </a:ln>
                <a:solidFill>
                  <a:srgbClr val="000000"/>
                </a:solidFill>
                <a:effectLst/>
                <a:uLnTx/>
                <a:uFillTx/>
                <a:latin typeface="Calibri"/>
                <a:cs typeface="Calibri"/>
              </a:rPr>
              <a:t>Monitoring federal taxpayer resources supports our high-quality education services.</a:t>
            </a:r>
            <a:r>
              <a:rPr lang="en-US" sz="2400">
                <a:solidFill>
                  <a:srgbClr val="000000"/>
                </a:solidFill>
                <a:latin typeface="Calibri"/>
                <a:cs typeface="Calibri"/>
              </a:rPr>
              <a:t> </a:t>
            </a:r>
            <a:r>
              <a:rPr kumimoji="0" lang="en-US" sz="2400" u="none" strike="noStrike" kern="1200" cap="none" spc="0" normalizeH="0" baseline="0" noProof="0">
                <a:ln>
                  <a:noFill/>
                </a:ln>
                <a:solidFill>
                  <a:srgbClr val="000000"/>
                </a:solidFill>
                <a:effectLst/>
                <a:uLnTx/>
                <a:uFillTx/>
                <a:latin typeface="Calibri"/>
                <a:cs typeface="Calibri"/>
              </a:rPr>
              <a:t> It is a collaborative partnership between BIE </a:t>
            </a:r>
            <a:r>
              <a:rPr lang="en-US" sz="2400">
                <a:solidFill>
                  <a:srgbClr val="000000"/>
                </a:solidFill>
                <a:latin typeface="Calibri"/>
                <a:cs typeface="Calibri"/>
              </a:rPr>
              <a:t>support staff, BIE-funded schools, and the U.S. Department of Education.</a:t>
            </a:r>
            <a:endParaRPr lang="en-US" sz="2400" u="none" strike="noStrike" kern="1200" cap="none" spc="0" normalizeH="0" baseline="0" noProof="0">
              <a:ln>
                <a:noFill/>
              </a:ln>
              <a:solidFill>
                <a:srgbClr val="000000"/>
              </a:solidFill>
              <a:effectLst/>
              <a:uLnTx/>
              <a:uFillTx/>
              <a:latin typeface="Calibri"/>
              <a:cs typeface="Calibri"/>
            </a:endParaRPr>
          </a:p>
        </p:txBody>
      </p:sp>
      <p:pic>
        <p:nvPicPr>
          <p:cNvPr id="7" name="Google Shape;47;p36" descr="An organic corner shape">
            <a:extLst>
              <a:ext uri="{FF2B5EF4-FFF2-40B4-BE49-F238E27FC236}">
                <a16:creationId xmlns:a16="http://schemas.microsoft.com/office/drawing/2014/main" id="{CA34AF70-0165-CB7F-18BC-2153DB64A625}"/>
              </a:ext>
            </a:extLst>
          </p:cNvPr>
          <p:cNvPicPr preferRelativeResize="0"/>
          <p:nvPr/>
        </p:nvPicPr>
        <p:blipFill rotWithShape="1">
          <a:blip r:embed="rId3">
            <a:alphaModFix/>
          </a:blip>
          <a:srcRect t="47415" r="11642"/>
          <a:stretch/>
        </p:blipFill>
        <p:spPr>
          <a:xfrm>
            <a:off x="-10180" y="4453838"/>
            <a:ext cx="4039730" cy="2404162"/>
          </a:xfrm>
          <a:prstGeom prst="rect">
            <a:avLst/>
          </a:prstGeom>
          <a:noFill/>
          <a:ln>
            <a:noFill/>
          </a:ln>
        </p:spPr>
      </p:pic>
      <p:pic>
        <p:nvPicPr>
          <p:cNvPr id="8" name="Google Shape;48;p36" descr="A circle filled with diagonal lines">
            <a:extLst>
              <a:ext uri="{FF2B5EF4-FFF2-40B4-BE49-F238E27FC236}">
                <a16:creationId xmlns:a16="http://schemas.microsoft.com/office/drawing/2014/main" id="{36A5A288-035A-DCEF-0388-73DB35E31475}"/>
              </a:ext>
            </a:extLst>
          </p:cNvPr>
          <p:cNvPicPr preferRelativeResize="0"/>
          <p:nvPr/>
        </p:nvPicPr>
        <p:blipFill rotWithShape="1">
          <a:blip r:embed="rId4">
            <a:alphaModFix/>
          </a:blip>
          <a:srcRect l="58934" t="11636" r="12364" b="10950"/>
          <a:stretch/>
        </p:blipFill>
        <p:spPr>
          <a:xfrm>
            <a:off x="-10180" y="3318626"/>
            <a:ext cx="1312242" cy="3539374"/>
          </a:xfrm>
          <a:prstGeom prst="rect">
            <a:avLst/>
          </a:prstGeom>
          <a:noFill/>
          <a:ln>
            <a:noFill/>
          </a:ln>
        </p:spPr>
      </p:pic>
      <p:cxnSp>
        <p:nvCxnSpPr>
          <p:cNvPr id="10" name="Straight Connector 9">
            <a:extLst>
              <a:ext uri="{FF2B5EF4-FFF2-40B4-BE49-F238E27FC236}">
                <a16:creationId xmlns:a16="http://schemas.microsoft.com/office/drawing/2014/main" id="{BAD9A709-08CE-2E8C-48D1-EAC8FDD4387D}"/>
              </a:ext>
            </a:extLst>
          </p:cNvPr>
          <p:cNvCxnSpPr>
            <a:cxnSpLocks/>
          </p:cNvCxnSpPr>
          <p:nvPr/>
        </p:nvCxnSpPr>
        <p:spPr>
          <a:xfrm flipH="1">
            <a:off x="1168400" y="6176963"/>
            <a:ext cx="6747350" cy="0"/>
          </a:xfrm>
          <a:prstGeom prst="line">
            <a:avLst/>
          </a:prstGeom>
          <a:ln w="76200" cap="rnd">
            <a:solidFill>
              <a:schemeClr val="accent2">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94370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093F31-34A0-49BD-960C-EE59C8DED413}"/>
              </a:ext>
            </a:extLst>
          </p:cNvPr>
          <p:cNvSpPr>
            <a:spLocks noGrp="1"/>
          </p:cNvSpPr>
          <p:nvPr>
            <p:ph type="subTitle" idx="1"/>
          </p:nvPr>
        </p:nvSpPr>
        <p:spPr>
          <a:xfrm>
            <a:off x="2369865" y="482723"/>
            <a:ext cx="6504166" cy="542995"/>
          </a:xfrm>
          <a:solidFill>
            <a:schemeClr val="bg2"/>
          </a:solidFill>
          <a:ln>
            <a:solidFill>
              <a:schemeClr val="bg2"/>
            </a:solidFill>
          </a:ln>
        </p:spPr>
        <p:txBody>
          <a:bodyPr anchor="ctr">
            <a:normAutofit/>
          </a:bodyPr>
          <a:lstStyle/>
          <a:p>
            <a:r>
              <a:rPr lang="en-US" sz="3200" b="0">
                <a:solidFill>
                  <a:schemeClr val="bg1"/>
                </a:solidFill>
                <a:latin typeface="Calibri" panose="020F0502020204030204" pitchFamily="34" charset="0"/>
                <a:cs typeface="Calibri" panose="020F0502020204030204" pitchFamily="34" charset="0"/>
              </a:rPr>
              <a:t>Ongoing Budget Projects/Activities   </a:t>
            </a:r>
          </a:p>
        </p:txBody>
      </p:sp>
      <p:sp>
        <p:nvSpPr>
          <p:cNvPr id="4" name="Slide Number Placeholder 3">
            <a:extLst>
              <a:ext uri="{FF2B5EF4-FFF2-40B4-BE49-F238E27FC236}">
                <a16:creationId xmlns:a16="http://schemas.microsoft.com/office/drawing/2014/main" id="{FD61B7A6-07AC-4AAE-8945-AAE8D7CE5BC0}"/>
              </a:ext>
            </a:extLst>
          </p:cNvPr>
          <p:cNvSpPr>
            <a:spLocks noGrp="1"/>
          </p:cNvSpPr>
          <p:nvPr>
            <p:ph type="sldNum" sz="quarter" idx="12"/>
          </p:nvPr>
        </p:nvSpPr>
        <p:spPr/>
        <p:txBody>
          <a:bodyPr/>
          <a:lstStyle/>
          <a:p>
            <a:fld id="{5B4CAECD-02FE-4C4A-9471-426DCC91B0DD}" type="slidenum">
              <a:rPr lang="en-US" smtClean="0"/>
              <a:t>24</a:t>
            </a:fld>
            <a:endParaRPr lang="en-US"/>
          </a:p>
        </p:txBody>
      </p:sp>
      <p:sp>
        <p:nvSpPr>
          <p:cNvPr id="9" name="TextBox 8">
            <a:extLst>
              <a:ext uri="{FF2B5EF4-FFF2-40B4-BE49-F238E27FC236}">
                <a16:creationId xmlns:a16="http://schemas.microsoft.com/office/drawing/2014/main" id="{5716FF25-E50D-4D8D-8B8B-5577CA13D56A}"/>
              </a:ext>
            </a:extLst>
          </p:cNvPr>
          <p:cNvSpPr txBox="1"/>
          <p:nvPr/>
        </p:nvSpPr>
        <p:spPr>
          <a:xfrm>
            <a:off x="1811319" y="1178003"/>
            <a:ext cx="7828975" cy="4124206"/>
          </a:xfrm>
          <a:prstGeom prst="rect">
            <a:avLst/>
          </a:prstGeom>
          <a:noFill/>
        </p:spPr>
        <p:txBody>
          <a:bodyPr wrap="square">
            <a:spAutoFit/>
          </a:bodyPr>
          <a:lstStyle/>
          <a:p>
            <a:pPr marL="342900" indent="-342900">
              <a:lnSpc>
                <a:spcPct val="100000"/>
              </a:lnSpc>
              <a:spcBef>
                <a:spcPts val="0"/>
              </a:spcBef>
              <a:spcAft>
                <a:spcPts val="1200"/>
              </a:spcAft>
              <a:buClr>
                <a:srgbClr val="AE431C"/>
              </a:buClr>
              <a:buSzPct val="120000"/>
              <a:buFont typeface="Arial" panose="020B0604020202020204" pitchFamily="34" charset="0"/>
              <a:buChar char="•"/>
            </a:pPr>
            <a:r>
              <a:rPr lang="en-US"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Improving the financial monitoring of BIE-funded schools</a:t>
            </a:r>
            <a:endParaRPr lang="en-US" sz="2400">
              <a:solidFill>
                <a:srgbClr val="000000"/>
              </a:solidFill>
              <a:latin typeface="Calibri" panose="020F0502020204030204" pitchFamily="34" charset="0"/>
              <a:cs typeface="Calibri" panose="020F0502020204030204" pitchFamily="34" charset="0"/>
            </a:endParaRPr>
          </a:p>
          <a:p>
            <a:pPr marL="342900" indent="-342900">
              <a:lnSpc>
                <a:spcPct val="100000"/>
              </a:lnSpc>
              <a:spcBef>
                <a:spcPts val="0"/>
              </a:spcBef>
              <a:spcAft>
                <a:spcPts val="1200"/>
              </a:spcAft>
              <a:buClr>
                <a:srgbClr val="AE431C"/>
              </a:buClr>
              <a:buSzPct val="120000"/>
              <a:buFont typeface="Arial" panose="020B0604020202020204" pitchFamily="34" charset="0"/>
              <a:buChar char="•"/>
            </a:pPr>
            <a:r>
              <a:rPr lang="en-US" sz="2400">
                <a:solidFill>
                  <a:srgbClr val="000000"/>
                </a:solidFill>
                <a:latin typeface="Calibri" panose="020F0502020204030204" pitchFamily="34" charset="0"/>
                <a:cs typeface="Calibri" panose="020F0502020204030204" pitchFamily="34" charset="0"/>
              </a:rPr>
              <a:t>Funding </a:t>
            </a:r>
            <a:r>
              <a:rPr lang="en-US" sz="2400" err="1">
                <a:solidFill>
                  <a:srgbClr val="000000"/>
                </a:solidFill>
                <a:latin typeface="Calibri" panose="020F0502020204030204" pitchFamily="34" charset="0"/>
                <a:cs typeface="Calibri" panose="020F0502020204030204" pitchFamily="34" charset="0"/>
              </a:rPr>
              <a:t>eLMS</a:t>
            </a:r>
            <a:r>
              <a:rPr lang="en-US" sz="2400">
                <a:solidFill>
                  <a:srgbClr val="000000"/>
                </a:solidFill>
                <a:latin typeface="Calibri" panose="020F0502020204030204" pitchFamily="34" charset="0"/>
                <a:cs typeface="Calibri" panose="020F0502020204030204" pitchFamily="34" charset="0"/>
              </a:rPr>
              <a:t> (Education Learning Management System)</a:t>
            </a:r>
          </a:p>
          <a:p>
            <a:pPr marL="342900" indent="-342900">
              <a:lnSpc>
                <a:spcPct val="100000"/>
              </a:lnSpc>
              <a:spcBef>
                <a:spcPts val="0"/>
              </a:spcBef>
              <a:spcAft>
                <a:spcPts val="1200"/>
              </a:spcAft>
              <a:buClr>
                <a:srgbClr val="AE431C"/>
              </a:buClr>
              <a:buSzPct val="120000"/>
              <a:buFont typeface="Arial" panose="020B0604020202020204" pitchFamily="34" charset="0"/>
              <a:buChar char="•"/>
            </a:pPr>
            <a:r>
              <a:rPr lang="en-US" sz="2400">
                <a:solidFill>
                  <a:srgbClr val="000000"/>
                </a:solidFill>
                <a:latin typeface="Calibri" panose="020F0502020204030204" pitchFamily="34" charset="0"/>
                <a:cs typeface="Calibri" panose="020F0502020204030204" pitchFamily="34" charset="0"/>
              </a:rPr>
              <a:t>Monitoring Full-Time Equivalent (FTE) staffing levels</a:t>
            </a:r>
          </a:p>
          <a:p>
            <a:pPr marL="342900" indent="-342900">
              <a:spcAft>
                <a:spcPts val="1200"/>
              </a:spcAft>
              <a:buClr>
                <a:srgbClr val="AE431C"/>
              </a:buClr>
              <a:buSzPct val="120000"/>
              <a:buFont typeface="Arial" panose="020B0604020202020204" pitchFamily="34" charset="0"/>
              <a:buChar char="•"/>
            </a:pPr>
            <a:r>
              <a:rPr lang="en-US" sz="2400">
                <a:solidFill>
                  <a:srgbClr val="000000"/>
                </a:solidFill>
                <a:latin typeface="Calibri" panose="020F0502020204030204" pitchFamily="34" charset="0"/>
                <a:cs typeface="Calibri" panose="020F0502020204030204" pitchFamily="34" charset="0"/>
              </a:rPr>
              <a:t>Supporting Transportation Fleet Management Planning</a:t>
            </a:r>
          </a:p>
          <a:p>
            <a:pPr marL="342900" indent="-342900">
              <a:lnSpc>
                <a:spcPct val="100000"/>
              </a:lnSpc>
              <a:spcBef>
                <a:spcPts val="0"/>
              </a:spcBef>
              <a:spcAft>
                <a:spcPts val="1200"/>
              </a:spcAft>
              <a:buClr>
                <a:srgbClr val="AE431C"/>
              </a:buClr>
              <a:buSzPct val="120000"/>
              <a:buFont typeface="Arial" panose="020B0604020202020204" pitchFamily="34" charset="0"/>
              <a:buChar char="•"/>
            </a:pPr>
            <a:r>
              <a:rPr lang="en-US" sz="2400">
                <a:solidFill>
                  <a:srgbClr val="000000"/>
                </a:solidFill>
                <a:latin typeface="Calibri" panose="020F0502020204030204" pitchFamily="34" charset="0"/>
                <a:cs typeface="Calibri" panose="020F0502020204030204" pitchFamily="34" charset="0"/>
              </a:rPr>
              <a:t>Enabling continued BIE capacity-building  </a:t>
            </a:r>
          </a:p>
          <a:p>
            <a:pPr marL="342900" indent="-342900">
              <a:lnSpc>
                <a:spcPct val="100000"/>
              </a:lnSpc>
              <a:spcBef>
                <a:spcPts val="0"/>
              </a:spcBef>
              <a:spcAft>
                <a:spcPts val="1200"/>
              </a:spcAft>
              <a:buClr>
                <a:srgbClr val="AE431C"/>
              </a:buClr>
              <a:buSzPct val="120000"/>
              <a:buFont typeface="Arial" panose="020B0604020202020204" pitchFamily="34" charset="0"/>
              <a:buChar char="•"/>
            </a:pPr>
            <a:r>
              <a:rPr lang="en-US" sz="2400">
                <a:solidFill>
                  <a:srgbClr val="000000"/>
                </a:solidFill>
                <a:latin typeface="Calibri" panose="020F0502020204030204" pitchFamily="34" charset="0"/>
                <a:cs typeface="Calibri" panose="020F0502020204030204" pitchFamily="34" charset="0"/>
              </a:rPr>
              <a:t>Efficiently spending ARP funding </a:t>
            </a:r>
          </a:p>
          <a:p>
            <a:pPr marL="342900" indent="-342900">
              <a:lnSpc>
                <a:spcPct val="100000"/>
              </a:lnSpc>
              <a:spcBef>
                <a:spcPts val="0"/>
              </a:spcBef>
              <a:spcAft>
                <a:spcPts val="1200"/>
              </a:spcAft>
              <a:buClr>
                <a:srgbClr val="AE431C"/>
              </a:buClr>
              <a:buSzPct val="120000"/>
              <a:buFont typeface="Arial" panose="020B0604020202020204" pitchFamily="34" charset="0"/>
              <a:buChar char="•"/>
            </a:pPr>
            <a:r>
              <a:rPr lang="en-US" sz="2400">
                <a:solidFill>
                  <a:srgbClr val="000000"/>
                </a:solidFill>
                <a:latin typeface="Calibri" panose="020F0502020204030204" pitchFamily="34" charset="0"/>
                <a:cs typeface="Calibri" panose="020F0502020204030204" pitchFamily="34" charset="0"/>
              </a:rPr>
              <a:t>Establishing new BIE accounting structures </a:t>
            </a:r>
          </a:p>
          <a:p>
            <a:pPr marL="342900" indent="-342900">
              <a:lnSpc>
                <a:spcPct val="100000"/>
              </a:lnSpc>
              <a:spcBef>
                <a:spcPts val="0"/>
              </a:spcBef>
              <a:spcAft>
                <a:spcPts val="1200"/>
              </a:spcAft>
              <a:buClr>
                <a:srgbClr val="AE431C"/>
              </a:buClr>
              <a:buSzPct val="120000"/>
              <a:buFont typeface="Arial" panose="020B0604020202020204" pitchFamily="34" charset="0"/>
              <a:buChar char="•"/>
            </a:pPr>
            <a:r>
              <a:rPr lang="en-US" sz="2400">
                <a:solidFill>
                  <a:srgbClr val="000000"/>
                </a:solidFill>
                <a:latin typeface="Calibri" panose="020F0502020204030204" pitchFamily="34" charset="0"/>
                <a:cs typeface="Calibri" panose="020F0502020204030204" pitchFamily="34" charset="0"/>
              </a:rPr>
              <a:t>Effectively justifying BIE resource requirements </a:t>
            </a:r>
          </a:p>
        </p:txBody>
      </p:sp>
      <p:pic>
        <p:nvPicPr>
          <p:cNvPr id="7" name="Picture 6">
            <a:extLst>
              <a:ext uri="{FF2B5EF4-FFF2-40B4-BE49-F238E27FC236}">
                <a16:creationId xmlns:a16="http://schemas.microsoft.com/office/drawing/2014/main" id="{A824617F-0DFB-4C08-8CDC-C6EBFE50E455}"/>
              </a:ext>
            </a:extLst>
          </p:cNvPr>
          <p:cNvPicPr>
            <a:picLocks noChangeAspect="1"/>
          </p:cNvPicPr>
          <p:nvPr/>
        </p:nvPicPr>
        <p:blipFill>
          <a:blip r:embed="rId2"/>
          <a:stretch>
            <a:fillRect/>
          </a:stretch>
        </p:blipFill>
        <p:spPr>
          <a:xfrm>
            <a:off x="8874031" y="3387932"/>
            <a:ext cx="2495550" cy="2228850"/>
          </a:xfrm>
          <a:prstGeom prst="rect">
            <a:avLst/>
          </a:prstGeom>
          <a:ln w="19050">
            <a:solidFill>
              <a:schemeClr val="bg2"/>
            </a:solidFill>
          </a:ln>
        </p:spPr>
      </p:pic>
    </p:spTree>
    <p:extLst>
      <p:ext uri="{BB962C8B-B14F-4D97-AF65-F5344CB8AC3E}">
        <p14:creationId xmlns:p14="http://schemas.microsoft.com/office/powerpoint/2010/main" val="27845220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76D9DAF-CDC6-4E83-8360-7728BC758EDE}"/>
              </a:ext>
            </a:extLst>
          </p:cNvPr>
          <p:cNvSpPr txBox="1">
            <a:spLocks/>
          </p:cNvSpPr>
          <p:nvPr/>
        </p:nvSpPr>
        <p:spPr>
          <a:xfrm>
            <a:off x="2954441" y="498344"/>
            <a:ext cx="5410332" cy="107820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chemeClr val="tx2">
                    <a:lumMod val="50000"/>
                  </a:schemeClr>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1" kern="1200">
                <a:solidFill>
                  <a:schemeClr val="tx2"/>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00000"/>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000" u="sng">
                <a:solidFill>
                  <a:schemeClr val="tx1"/>
                </a:solidFill>
                <a:latin typeface="Calibri" panose="020F0502020204030204" pitchFamily="34" charset="0"/>
              </a:rPr>
              <a:t>QUESTIONS?</a:t>
            </a:r>
          </a:p>
        </p:txBody>
      </p:sp>
    </p:spTree>
    <p:extLst>
      <p:ext uri="{BB962C8B-B14F-4D97-AF65-F5344CB8AC3E}">
        <p14:creationId xmlns:p14="http://schemas.microsoft.com/office/powerpoint/2010/main" val="2246796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3EBD5-C2FF-4B23-9CA3-6384C8143BBC}"/>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35231524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663" name="Google Shape;663;p32"/>
          <p:cNvSpPr txBox="1">
            <a:spLocks noGrp="1"/>
          </p:cNvSpPr>
          <p:nvPr>
            <p:ph type="title"/>
          </p:nvPr>
        </p:nvSpPr>
        <p:spPr>
          <a:xfrm>
            <a:off x="381000" y="-1105037"/>
            <a:ext cx="9082603" cy="110503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Trebuchet MS"/>
              <a:buNone/>
            </a:pPr>
            <a:endParaRPr/>
          </a:p>
        </p:txBody>
      </p:sp>
      <p:sp>
        <p:nvSpPr>
          <p:cNvPr id="666" name="Google Shape;666;p32"/>
          <p:cNvSpPr/>
          <p:nvPr/>
        </p:nvSpPr>
        <p:spPr>
          <a:xfrm>
            <a:off x="4434215" y="919776"/>
            <a:ext cx="3281914" cy="760142"/>
          </a:xfrm>
          <a:prstGeom prst="roundRect">
            <a:avLst>
              <a:gd name="adj" fmla="val 16667"/>
            </a:avLst>
          </a:prstGeom>
          <a:solidFill>
            <a:schemeClr val="accent1"/>
          </a:solidFill>
          <a:ln w="12700" cap="flat" cmpd="sng">
            <a:solidFill>
              <a:srgbClr val="00605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End of Day Survey</a:t>
            </a:r>
            <a:endParaRPr sz="5400">
              <a:solidFill>
                <a:schemeClr val="bg1"/>
              </a:solidFill>
              <a:latin typeface="Calibri" panose="020F0502020204030204" pitchFamily="34" charset="0"/>
              <a:cs typeface="Calibri" panose="020F0502020204030204" pitchFamily="34" charset="0"/>
            </a:endParaRPr>
          </a:p>
        </p:txBody>
      </p:sp>
      <p:pic>
        <p:nvPicPr>
          <p:cNvPr id="3" name="Picture 2" descr="Qr code&#10;&#10;Description automatically generated">
            <a:extLst>
              <a:ext uri="{FF2B5EF4-FFF2-40B4-BE49-F238E27FC236}">
                <a16:creationId xmlns:a16="http://schemas.microsoft.com/office/drawing/2014/main" id="{18D2992E-69A9-4311-8DE6-9F9A0492B4EB}"/>
              </a:ext>
            </a:extLst>
          </p:cNvPr>
          <p:cNvPicPr>
            <a:picLocks noChangeAspect="1"/>
          </p:cNvPicPr>
          <p:nvPr/>
        </p:nvPicPr>
        <p:blipFill>
          <a:blip r:embed="rId3"/>
          <a:stretch>
            <a:fillRect/>
          </a:stretch>
        </p:blipFill>
        <p:spPr>
          <a:xfrm>
            <a:off x="4257509" y="1913207"/>
            <a:ext cx="3635326" cy="3635326"/>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8EA4294E-3D29-48E2-B4FF-CB302839C06B}"/>
              </a:ext>
            </a:extLst>
          </p:cNvPr>
          <p:cNvSpPr>
            <a:spLocks noGrp="1"/>
          </p:cNvSpPr>
          <p:nvPr>
            <p:ph type="body" sz="quarter" idx="13"/>
          </p:nvPr>
        </p:nvSpPr>
        <p:spPr>
          <a:xfrm>
            <a:off x="1609981" y="2380597"/>
            <a:ext cx="7124116" cy="2832533"/>
          </a:xfrm>
        </p:spPr>
        <p:txBody>
          <a:bodyPr/>
          <a:lstStyle/>
          <a:p>
            <a:pPr marL="0" indent="0">
              <a:buNone/>
            </a:pPr>
            <a:r>
              <a:rPr lang="en-US" sz="1800"/>
              <a:t>June 7-9: Angela Salazar, BIE Supervisory Financial Specialist</a:t>
            </a:r>
          </a:p>
          <a:p>
            <a:pPr marL="0" indent="0">
              <a:buNone/>
            </a:pPr>
            <a:r>
              <a:rPr lang="en-US" sz="1800"/>
              <a:t>June 14-16: Jake </a:t>
            </a:r>
            <a:r>
              <a:rPr lang="en-US" sz="1800" err="1"/>
              <a:t>Coury</a:t>
            </a:r>
            <a:r>
              <a:rPr lang="en-US" sz="1800"/>
              <a:t>, Senior Program Analyst, BIE Budget Administration</a:t>
            </a:r>
          </a:p>
          <a:p>
            <a:pPr marL="0" indent="0">
              <a:buNone/>
            </a:pPr>
            <a:r>
              <a:rPr lang="en-US" sz="1800"/>
              <a:t>June 28-30: Douglas Ward, Supervisory Budget Analyst, Budget Formulation and Execution Branch</a:t>
            </a:r>
          </a:p>
          <a:p>
            <a:pPr marL="0" indent="0">
              <a:buNone/>
            </a:pPr>
            <a:r>
              <a:rPr lang="en-US" sz="1800"/>
              <a:t>July 6-8: Larry Palmer, BIE Supervisory Budget Officer</a:t>
            </a:r>
          </a:p>
          <a:p>
            <a:pPr marL="0" indent="0">
              <a:buNone/>
            </a:pPr>
            <a:r>
              <a:rPr lang="en-US" sz="1800"/>
              <a:t>July 12-14: Larry Palmer/Douglas Ward, Supervisory Budget Officer and Supervisory Budget Analyst</a:t>
            </a:r>
          </a:p>
          <a:p>
            <a:pPr marL="0" indent="0">
              <a:buNone/>
            </a:pPr>
            <a:endParaRPr lang="en-US" sz="1800"/>
          </a:p>
          <a:p>
            <a:pPr marL="0" indent="0">
              <a:buNone/>
            </a:pPr>
            <a:endParaRPr lang="en-US" sz="1800"/>
          </a:p>
        </p:txBody>
      </p:sp>
    </p:spTree>
    <p:extLst>
      <p:ext uri="{BB962C8B-B14F-4D97-AF65-F5344CB8AC3E}">
        <p14:creationId xmlns:p14="http://schemas.microsoft.com/office/powerpoint/2010/main" val="26713879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D61B7A6-07AC-4AAE-8945-AAE8D7CE5BC0}"/>
              </a:ext>
            </a:extLst>
          </p:cNvPr>
          <p:cNvSpPr>
            <a:spLocks noGrp="1"/>
          </p:cNvSpPr>
          <p:nvPr>
            <p:ph type="sldNum" sz="quarter" idx="4294967295"/>
          </p:nvPr>
        </p:nvSpPr>
        <p:spPr>
          <a:xfrm>
            <a:off x="9448800" y="6356350"/>
            <a:ext cx="2743200" cy="365125"/>
          </a:xfrm>
        </p:spPr>
        <p:txBody>
          <a:bodyPr/>
          <a:lstStyle/>
          <a:p>
            <a:fld id="{5B4CAECD-02FE-4C4A-9471-426DCC91B0DD}" type="slidenum">
              <a:rPr lang="en-US" smtClean="0"/>
              <a:t>4</a:t>
            </a:fld>
            <a:endParaRPr lang="en-US"/>
          </a:p>
        </p:txBody>
      </p:sp>
      <p:sp>
        <p:nvSpPr>
          <p:cNvPr id="13" name="Subtitle 2">
            <a:extLst>
              <a:ext uri="{FF2B5EF4-FFF2-40B4-BE49-F238E27FC236}">
                <a16:creationId xmlns:a16="http://schemas.microsoft.com/office/drawing/2014/main" id="{A46D8BF5-9DDC-4F2D-A1EB-8D54EA2245AF}"/>
              </a:ext>
            </a:extLst>
          </p:cNvPr>
          <p:cNvSpPr txBox="1">
            <a:spLocks/>
          </p:cNvSpPr>
          <p:nvPr/>
        </p:nvSpPr>
        <p:spPr>
          <a:xfrm>
            <a:off x="3439752" y="1332467"/>
            <a:ext cx="7644366" cy="4520357"/>
          </a:xfrm>
          <a:prstGeom prst="rect">
            <a:avLst/>
          </a:prstGeom>
        </p:spPr>
        <p:txBody>
          <a:bodyPr vert="horz" lIns="91440" tIns="45720" rIns="91440" bIns="45720" rtlCol="0">
            <a:normAutofit fontScale="4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chemeClr val="tx2">
                    <a:lumMod val="50000"/>
                  </a:schemeClr>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1" kern="1200">
                <a:solidFill>
                  <a:schemeClr val="tx2"/>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00000"/>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indent="-365760" algn="l">
              <a:lnSpc>
                <a:spcPct val="100000"/>
              </a:lnSpc>
              <a:spcBef>
                <a:spcPts val="600"/>
              </a:spcBef>
              <a:spcAft>
                <a:spcPts val="600"/>
              </a:spcAft>
              <a:buFont typeface="Arial" panose="020B0604020202020204" pitchFamily="34" charset="0"/>
              <a:buChar char="•"/>
            </a:pPr>
            <a:r>
              <a:rPr lang="en-US" sz="4400" b="0">
                <a:solidFill>
                  <a:schemeClr val="bg1"/>
                </a:solidFill>
                <a:latin typeface="+mn-lt"/>
                <a:cs typeface="Calibri" panose="020F0502020204030204" pitchFamily="34" charset="0"/>
              </a:rPr>
              <a:t>Budget and Finance Organization  </a:t>
            </a:r>
          </a:p>
          <a:p>
            <a:pPr indent="-365760" algn="l">
              <a:lnSpc>
                <a:spcPct val="100000"/>
              </a:lnSpc>
              <a:spcBef>
                <a:spcPts val="600"/>
              </a:spcBef>
              <a:spcAft>
                <a:spcPts val="600"/>
              </a:spcAft>
              <a:buFont typeface="Arial" panose="020B0604020202020204" pitchFamily="34" charset="0"/>
              <a:buChar char="•"/>
            </a:pPr>
            <a:r>
              <a:rPr lang="en-US" sz="4400" b="0">
                <a:solidFill>
                  <a:schemeClr val="bg1"/>
                </a:solidFill>
                <a:latin typeface="+mn-lt"/>
                <a:cs typeface="Calibri" panose="020F0502020204030204" pitchFamily="34" charset="0"/>
              </a:rPr>
              <a:t>BIE Budget Overview </a:t>
            </a:r>
          </a:p>
          <a:p>
            <a:pPr indent="-365760" algn="l">
              <a:lnSpc>
                <a:spcPct val="100000"/>
              </a:lnSpc>
              <a:spcBef>
                <a:spcPts val="600"/>
              </a:spcBef>
              <a:spcAft>
                <a:spcPts val="600"/>
              </a:spcAft>
              <a:buFont typeface="Arial" panose="020B0604020202020204" pitchFamily="34" charset="0"/>
              <a:buChar char="•"/>
            </a:pPr>
            <a:r>
              <a:rPr lang="en-US" sz="4400" b="0">
                <a:solidFill>
                  <a:schemeClr val="bg1"/>
                </a:solidFill>
                <a:latin typeface="+mn-lt"/>
                <a:cs typeface="Calibri" panose="020F0502020204030204" pitchFamily="34" charset="0"/>
              </a:rPr>
              <a:t>School Allocations   </a:t>
            </a:r>
          </a:p>
          <a:p>
            <a:pPr indent="-365760" algn="l">
              <a:lnSpc>
                <a:spcPct val="100000"/>
              </a:lnSpc>
              <a:spcBef>
                <a:spcPts val="600"/>
              </a:spcBef>
              <a:spcAft>
                <a:spcPts val="600"/>
              </a:spcAft>
              <a:buFont typeface="Arial" panose="020B0604020202020204" pitchFamily="34" charset="0"/>
              <a:buChar char="•"/>
            </a:pPr>
            <a:r>
              <a:rPr lang="en-US" sz="4400" b="0">
                <a:solidFill>
                  <a:schemeClr val="bg1"/>
                </a:solidFill>
                <a:latin typeface="+mn-lt"/>
                <a:cs typeface="Calibri" panose="020F0502020204030204" pitchFamily="34" charset="0"/>
              </a:rPr>
              <a:t>Teacher Pay Parity</a:t>
            </a:r>
          </a:p>
          <a:p>
            <a:pPr indent="-365760" algn="l">
              <a:lnSpc>
                <a:spcPct val="100000"/>
              </a:lnSpc>
              <a:spcBef>
                <a:spcPts val="600"/>
              </a:spcBef>
              <a:spcAft>
                <a:spcPts val="600"/>
              </a:spcAft>
              <a:buFont typeface="Arial" panose="020B0604020202020204" pitchFamily="34" charset="0"/>
              <a:buChar char="•"/>
            </a:pPr>
            <a:r>
              <a:rPr lang="en-US" sz="4400" b="0">
                <a:solidFill>
                  <a:schemeClr val="bg1"/>
                </a:solidFill>
                <a:latin typeface="+mn-lt"/>
                <a:cs typeface="Calibri" panose="020F0502020204030204" pitchFamily="34" charset="0"/>
              </a:rPr>
              <a:t>Annual School Spending Goals  </a:t>
            </a:r>
          </a:p>
          <a:p>
            <a:pPr indent="-365760" algn="l">
              <a:lnSpc>
                <a:spcPct val="100000"/>
              </a:lnSpc>
              <a:spcBef>
                <a:spcPts val="600"/>
              </a:spcBef>
              <a:spcAft>
                <a:spcPts val="600"/>
              </a:spcAft>
              <a:buFont typeface="Arial" panose="020B0604020202020204" pitchFamily="34" charset="0"/>
              <a:buChar char="•"/>
            </a:pPr>
            <a:r>
              <a:rPr lang="en-US" sz="4400" b="0">
                <a:solidFill>
                  <a:schemeClr val="bg1"/>
                </a:solidFill>
                <a:latin typeface="+mn-lt"/>
                <a:cs typeface="Calibri" panose="020F0502020204030204" pitchFamily="34" charset="0"/>
              </a:rPr>
              <a:t>Tribal Grant Support Costs</a:t>
            </a:r>
          </a:p>
          <a:p>
            <a:pPr indent="-365760" algn="l">
              <a:lnSpc>
                <a:spcPct val="100000"/>
              </a:lnSpc>
              <a:spcBef>
                <a:spcPts val="600"/>
              </a:spcBef>
              <a:spcAft>
                <a:spcPts val="600"/>
              </a:spcAft>
              <a:buFont typeface="Arial" panose="020B0604020202020204" pitchFamily="34" charset="0"/>
              <a:buChar char="•"/>
            </a:pPr>
            <a:r>
              <a:rPr lang="en-US" sz="4400" b="0">
                <a:solidFill>
                  <a:schemeClr val="bg1"/>
                </a:solidFill>
                <a:latin typeface="+mn-lt"/>
                <a:cs typeface="Calibri" panose="020F0502020204030204" pitchFamily="34" charset="0"/>
              </a:rPr>
              <a:t>School Approval and Certification of Funds </a:t>
            </a:r>
          </a:p>
          <a:p>
            <a:pPr indent="-365760" algn="l">
              <a:lnSpc>
                <a:spcPct val="100000"/>
              </a:lnSpc>
              <a:spcBef>
                <a:spcPts val="600"/>
              </a:spcBef>
              <a:spcAft>
                <a:spcPts val="600"/>
              </a:spcAft>
              <a:buFont typeface="Arial" panose="020B0604020202020204" pitchFamily="34" charset="0"/>
              <a:buChar char="•"/>
            </a:pPr>
            <a:r>
              <a:rPr lang="en-US" sz="4400" b="0">
                <a:solidFill>
                  <a:schemeClr val="bg1"/>
                </a:solidFill>
                <a:latin typeface="+mn-lt"/>
                <a:cs typeface="Calibri" panose="020F0502020204030204" pitchFamily="34" charset="0"/>
              </a:rPr>
              <a:t>Tribal Grant Support Costs</a:t>
            </a:r>
          </a:p>
          <a:p>
            <a:pPr indent="-365760" algn="l">
              <a:lnSpc>
                <a:spcPct val="100000"/>
              </a:lnSpc>
              <a:spcBef>
                <a:spcPts val="600"/>
              </a:spcBef>
              <a:spcAft>
                <a:spcPts val="600"/>
              </a:spcAft>
              <a:buFont typeface="Arial" panose="020B0604020202020204" pitchFamily="34" charset="0"/>
              <a:buChar char="•"/>
            </a:pPr>
            <a:r>
              <a:rPr lang="en-US" sz="4400" b="0">
                <a:solidFill>
                  <a:schemeClr val="bg1"/>
                </a:solidFill>
                <a:latin typeface="+mn-lt"/>
                <a:cs typeface="Calibri" panose="020F0502020204030204" pitchFamily="34" charset="0"/>
              </a:rPr>
              <a:t>Financial Assistance and Reporting </a:t>
            </a:r>
          </a:p>
          <a:p>
            <a:pPr indent="-365760" algn="l">
              <a:lnSpc>
                <a:spcPct val="100000"/>
              </a:lnSpc>
              <a:spcBef>
                <a:spcPts val="600"/>
              </a:spcBef>
              <a:spcAft>
                <a:spcPts val="600"/>
              </a:spcAft>
              <a:buFont typeface="Arial" panose="020B0604020202020204" pitchFamily="34" charset="0"/>
              <a:buChar char="•"/>
            </a:pPr>
            <a:r>
              <a:rPr lang="en-US" sz="4400" b="0">
                <a:solidFill>
                  <a:schemeClr val="bg1"/>
                </a:solidFill>
                <a:latin typeface="+mn-lt"/>
                <a:cs typeface="Calibri" panose="020F0502020204030204" pitchFamily="34" charset="0"/>
              </a:rPr>
              <a:t>Student Transportation</a:t>
            </a:r>
          </a:p>
          <a:p>
            <a:pPr indent="-365760" algn="l">
              <a:lnSpc>
                <a:spcPct val="100000"/>
              </a:lnSpc>
              <a:spcBef>
                <a:spcPts val="600"/>
              </a:spcBef>
              <a:spcAft>
                <a:spcPts val="600"/>
              </a:spcAft>
              <a:buFont typeface="Arial" panose="020B0604020202020204" pitchFamily="34" charset="0"/>
              <a:buChar char="•"/>
            </a:pPr>
            <a:r>
              <a:rPr lang="en-US" sz="4400" b="0">
                <a:solidFill>
                  <a:schemeClr val="bg1"/>
                </a:solidFill>
                <a:latin typeface="+mn-lt"/>
                <a:cs typeface="Calibri" panose="020F0502020204030204" pitchFamily="34" charset="0"/>
              </a:rPr>
              <a:t>Questions </a:t>
            </a:r>
            <a:endParaRPr lang="en-US" sz="2800" b="0">
              <a:solidFill>
                <a:schemeClr val="bg1"/>
              </a:solidFill>
              <a:latin typeface="+mn-lt"/>
              <a:cs typeface="Calibri" panose="020F0502020204030204" pitchFamily="34" charset="0"/>
            </a:endParaRPr>
          </a:p>
        </p:txBody>
      </p:sp>
      <p:sp>
        <p:nvSpPr>
          <p:cNvPr id="6" name="Subtitle 2">
            <a:extLst>
              <a:ext uri="{FF2B5EF4-FFF2-40B4-BE49-F238E27FC236}">
                <a16:creationId xmlns:a16="http://schemas.microsoft.com/office/drawing/2014/main" id="{C1C8A5AA-209B-42D2-967E-A128AD78A08F}"/>
              </a:ext>
            </a:extLst>
          </p:cNvPr>
          <p:cNvSpPr txBox="1">
            <a:spLocks/>
          </p:cNvSpPr>
          <p:nvPr/>
        </p:nvSpPr>
        <p:spPr>
          <a:xfrm>
            <a:off x="3352800" y="514835"/>
            <a:ext cx="4540469" cy="535099"/>
          </a:xfrm>
          <a:prstGeom prst="rect">
            <a:avLst/>
          </a:prstGeom>
          <a:solidFill>
            <a:srgbClr val="B04C00"/>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chemeClr val="tx2">
                    <a:lumMod val="50000"/>
                  </a:schemeClr>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1" kern="1200">
                <a:solidFill>
                  <a:schemeClr val="tx2"/>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00000"/>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200" b="0">
                <a:solidFill>
                  <a:schemeClr val="bg1"/>
                </a:solidFill>
                <a:latin typeface="Calibri" panose="020F0502020204030204" pitchFamily="34" charset="0"/>
                <a:cs typeface="Calibri" panose="020F0502020204030204" pitchFamily="34" charset="0"/>
              </a:rPr>
              <a:t>Agenda </a:t>
            </a:r>
          </a:p>
        </p:txBody>
      </p:sp>
      <p:pic>
        <p:nvPicPr>
          <p:cNvPr id="11" name="Picture 10">
            <a:extLst>
              <a:ext uri="{FF2B5EF4-FFF2-40B4-BE49-F238E27FC236}">
                <a16:creationId xmlns:a16="http://schemas.microsoft.com/office/drawing/2014/main" id="{92DA09EA-4C3F-4A1F-87A7-4EACFC9CE4F0}"/>
              </a:ext>
            </a:extLst>
          </p:cNvPr>
          <p:cNvPicPr>
            <a:picLocks noChangeAspect="1"/>
          </p:cNvPicPr>
          <p:nvPr/>
        </p:nvPicPr>
        <p:blipFill>
          <a:blip r:embed="rId2"/>
          <a:stretch>
            <a:fillRect/>
          </a:stretch>
        </p:blipFill>
        <p:spPr>
          <a:xfrm>
            <a:off x="620110" y="691336"/>
            <a:ext cx="2195960" cy="1915230"/>
          </a:xfrm>
          <a:prstGeom prst="rect">
            <a:avLst/>
          </a:prstGeom>
          <a:ln w="19050">
            <a:solidFill>
              <a:schemeClr val="bg2"/>
            </a:solidFill>
          </a:ln>
        </p:spPr>
      </p:pic>
    </p:spTree>
    <p:extLst>
      <p:ext uri="{BB962C8B-B14F-4D97-AF65-F5344CB8AC3E}">
        <p14:creationId xmlns:p14="http://schemas.microsoft.com/office/powerpoint/2010/main" val="33048234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D61B7A6-07AC-4AAE-8945-AAE8D7CE5BC0}"/>
              </a:ext>
            </a:extLst>
          </p:cNvPr>
          <p:cNvSpPr>
            <a:spLocks noGrp="1"/>
          </p:cNvSpPr>
          <p:nvPr>
            <p:ph type="sldNum" sz="quarter" idx="4294967295"/>
          </p:nvPr>
        </p:nvSpPr>
        <p:spPr>
          <a:xfrm>
            <a:off x="9448800" y="6356350"/>
            <a:ext cx="2743200" cy="365125"/>
          </a:xfrm>
        </p:spPr>
        <p:txBody>
          <a:bodyPr/>
          <a:lstStyle/>
          <a:p>
            <a:fld id="{5B4CAECD-02FE-4C4A-9471-426DCC91B0DD}" type="slidenum">
              <a:rPr lang="en-US" smtClean="0"/>
              <a:t>5</a:t>
            </a:fld>
            <a:endParaRPr lang="en-US"/>
          </a:p>
        </p:txBody>
      </p:sp>
      <p:sp>
        <p:nvSpPr>
          <p:cNvPr id="6" name="Subtitle 2">
            <a:extLst>
              <a:ext uri="{FF2B5EF4-FFF2-40B4-BE49-F238E27FC236}">
                <a16:creationId xmlns:a16="http://schemas.microsoft.com/office/drawing/2014/main" id="{C1C8A5AA-209B-42D2-967E-A128AD78A08F}"/>
              </a:ext>
            </a:extLst>
          </p:cNvPr>
          <p:cNvSpPr txBox="1">
            <a:spLocks/>
          </p:cNvSpPr>
          <p:nvPr/>
        </p:nvSpPr>
        <p:spPr>
          <a:xfrm>
            <a:off x="4230032" y="225222"/>
            <a:ext cx="3731936" cy="552854"/>
          </a:xfrm>
          <a:prstGeom prst="rect">
            <a:avLst/>
          </a:prstGeom>
          <a:solidFill>
            <a:srgbClr val="B04C00"/>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chemeClr val="tx2">
                    <a:lumMod val="50000"/>
                  </a:schemeClr>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1" kern="1200">
                <a:solidFill>
                  <a:schemeClr val="tx2"/>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00000"/>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200" b="0">
                <a:solidFill>
                  <a:schemeClr val="bg1"/>
                </a:solidFill>
                <a:latin typeface="Calibri" panose="020F0502020204030204" pitchFamily="34" charset="0"/>
                <a:cs typeface="Calibri" panose="020F0502020204030204" pitchFamily="34" charset="0"/>
              </a:rPr>
              <a:t>Organization</a:t>
            </a:r>
          </a:p>
        </p:txBody>
      </p:sp>
      <p:pic>
        <p:nvPicPr>
          <p:cNvPr id="5" name="Picture 4">
            <a:extLst>
              <a:ext uri="{FF2B5EF4-FFF2-40B4-BE49-F238E27FC236}">
                <a16:creationId xmlns:a16="http://schemas.microsoft.com/office/drawing/2014/main" id="{9E4E383C-2367-42DF-866F-01B5E8C568B2}"/>
              </a:ext>
            </a:extLst>
          </p:cNvPr>
          <p:cNvPicPr>
            <a:picLocks noChangeAspect="1"/>
          </p:cNvPicPr>
          <p:nvPr/>
        </p:nvPicPr>
        <p:blipFill>
          <a:blip r:embed="rId2"/>
          <a:stretch>
            <a:fillRect/>
          </a:stretch>
        </p:blipFill>
        <p:spPr>
          <a:xfrm>
            <a:off x="1656358" y="1096060"/>
            <a:ext cx="8762337" cy="4665879"/>
          </a:xfrm>
          <a:prstGeom prst="rect">
            <a:avLst/>
          </a:prstGeom>
        </p:spPr>
      </p:pic>
      <p:pic>
        <p:nvPicPr>
          <p:cNvPr id="7" name="Picture 6">
            <a:extLst>
              <a:ext uri="{FF2B5EF4-FFF2-40B4-BE49-F238E27FC236}">
                <a16:creationId xmlns:a16="http://schemas.microsoft.com/office/drawing/2014/main" id="{B5AB75CB-BEF6-4F3F-B830-E5D49EAC7F2A}"/>
              </a:ext>
            </a:extLst>
          </p:cNvPr>
          <p:cNvPicPr>
            <a:picLocks noChangeAspect="1"/>
          </p:cNvPicPr>
          <p:nvPr/>
        </p:nvPicPr>
        <p:blipFill>
          <a:blip r:embed="rId3"/>
          <a:stretch>
            <a:fillRect/>
          </a:stretch>
        </p:blipFill>
        <p:spPr>
          <a:xfrm>
            <a:off x="8182993" y="274217"/>
            <a:ext cx="2235702" cy="1543995"/>
          </a:xfrm>
          <a:prstGeom prst="rect">
            <a:avLst/>
          </a:prstGeom>
        </p:spPr>
      </p:pic>
    </p:spTree>
    <p:extLst>
      <p:ext uri="{BB962C8B-B14F-4D97-AF65-F5344CB8AC3E}">
        <p14:creationId xmlns:p14="http://schemas.microsoft.com/office/powerpoint/2010/main" val="6652406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D61B7A6-07AC-4AAE-8945-AAE8D7CE5BC0}"/>
              </a:ext>
            </a:extLst>
          </p:cNvPr>
          <p:cNvSpPr>
            <a:spLocks noGrp="1"/>
          </p:cNvSpPr>
          <p:nvPr>
            <p:ph type="sldNum" sz="quarter" idx="12"/>
          </p:nvPr>
        </p:nvSpPr>
        <p:spPr/>
        <p:txBody>
          <a:bodyPr/>
          <a:lstStyle/>
          <a:p>
            <a:fld id="{5B4CAECD-02FE-4C4A-9471-426DCC91B0DD}" type="slidenum">
              <a:rPr lang="en-US" smtClean="0"/>
              <a:t>6</a:t>
            </a:fld>
            <a:endParaRPr lang="en-US"/>
          </a:p>
        </p:txBody>
      </p:sp>
      <p:sp>
        <p:nvSpPr>
          <p:cNvPr id="6" name="Subtitle 2">
            <a:extLst>
              <a:ext uri="{FF2B5EF4-FFF2-40B4-BE49-F238E27FC236}">
                <a16:creationId xmlns:a16="http://schemas.microsoft.com/office/drawing/2014/main" id="{C1C8A5AA-209B-42D2-967E-A128AD78A08F}"/>
              </a:ext>
            </a:extLst>
          </p:cNvPr>
          <p:cNvSpPr txBox="1">
            <a:spLocks/>
          </p:cNvSpPr>
          <p:nvPr/>
        </p:nvSpPr>
        <p:spPr>
          <a:xfrm>
            <a:off x="3837798" y="381693"/>
            <a:ext cx="4516403" cy="495631"/>
          </a:xfrm>
          <a:prstGeom prst="rect">
            <a:avLst/>
          </a:prstGeom>
          <a:solidFill>
            <a:srgbClr val="B04C00"/>
          </a:solidFill>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chemeClr val="tx2">
                    <a:lumMod val="50000"/>
                  </a:schemeClr>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1" kern="1200">
                <a:solidFill>
                  <a:schemeClr val="tx2"/>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00000"/>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b="0">
                <a:solidFill>
                  <a:schemeClr val="bg1"/>
                </a:solidFill>
                <a:latin typeface="Calibri" panose="020F0502020204030204" pitchFamily="34" charset="0"/>
                <a:cs typeface="Calibri" panose="020F0502020204030204" pitchFamily="34" charset="0"/>
              </a:rPr>
              <a:t>BIE Annual Budget Overview </a:t>
            </a:r>
          </a:p>
        </p:txBody>
      </p:sp>
      <p:graphicFrame>
        <p:nvGraphicFramePr>
          <p:cNvPr id="7" name="Chart 6">
            <a:extLst>
              <a:ext uri="{FF2B5EF4-FFF2-40B4-BE49-F238E27FC236}">
                <a16:creationId xmlns:a16="http://schemas.microsoft.com/office/drawing/2014/main" id="{72FE96C0-5340-4044-9D16-075AFF678432}"/>
              </a:ext>
            </a:extLst>
          </p:cNvPr>
          <p:cNvGraphicFramePr>
            <a:graphicFrameLocks/>
          </p:cNvGraphicFramePr>
          <p:nvPr>
            <p:extLst>
              <p:ext uri="{D42A27DB-BD31-4B8C-83A1-F6EECF244321}">
                <p14:modId xmlns:p14="http://schemas.microsoft.com/office/powerpoint/2010/main" val="1513908070"/>
              </p:ext>
            </p:extLst>
          </p:nvPr>
        </p:nvGraphicFramePr>
        <p:xfrm>
          <a:off x="2971136" y="1671767"/>
          <a:ext cx="6583682" cy="351446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Table 7">
            <a:extLst>
              <a:ext uri="{FF2B5EF4-FFF2-40B4-BE49-F238E27FC236}">
                <a16:creationId xmlns:a16="http://schemas.microsoft.com/office/drawing/2014/main" id="{1751E3EF-BAE3-4185-A8FB-7EADF40DDBD0}"/>
              </a:ext>
            </a:extLst>
          </p:cNvPr>
          <p:cNvGraphicFramePr>
            <a:graphicFrameLocks noGrp="1"/>
          </p:cNvGraphicFramePr>
          <p:nvPr>
            <p:extLst>
              <p:ext uri="{D42A27DB-BD31-4B8C-83A1-F6EECF244321}">
                <p14:modId xmlns:p14="http://schemas.microsoft.com/office/powerpoint/2010/main" val="2415900046"/>
              </p:ext>
            </p:extLst>
          </p:nvPr>
        </p:nvGraphicFramePr>
        <p:xfrm>
          <a:off x="3271962" y="1032255"/>
          <a:ext cx="5648076" cy="1069813"/>
        </p:xfrm>
        <a:graphic>
          <a:graphicData uri="http://schemas.openxmlformats.org/drawingml/2006/table">
            <a:tbl>
              <a:tblPr/>
              <a:tblGrid>
                <a:gridCol w="1248017">
                  <a:extLst>
                    <a:ext uri="{9D8B030D-6E8A-4147-A177-3AD203B41FA5}">
                      <a16:colId xmlns:a16="http://schemas.microsoft.com/office/drawing/2014/main" val="2359182474"/>
                    </a:ext>
                  </a:extLst>
                </a:gridCol>
                <a:gridCol w="1232017">
                  <a:extLst>
                    <a:ext uri="{9D8B030D-6E8A-4147-A177-3AD203B41FA5}">
                      <a16:colId xmlns:a16="http://schemas.microsoft.com/office/drawing/2014/main" val="189380810"/>
                    </a:ext>
                  </a:extLst>
                </a:gridCol>
                <a:gridCol w="1232017">
                  <a:extLst>
                    <a:ext uri="{9D8B030D-6E8A-4147-A177-3AD203B41FA5}">
                      <a16:colId xmlns:a16="http://schemas.microsoft.com/office/drawing/2014/main" val="3378005884"/>
                    </a:ext>
                  </a:extLst>
                </a:gridCol>
                <a:gridCol w="1168015">
                  <a:extLst>
                    <a:ext uri="{9D8B030D-6E8A-4147-A177-3AD203B41FA5}">
                      <a16:colId xmlns:a16="http://schemas.microsoft.com/office/drawing/2014/main" val="3077547876"/>
                    </a:ext>
                  </a:extLst>
                </a:gridCol>
                <a:gridCol w="768010">
                  <a:extLst>
                    <a:ext uri="{9D8B030D-6E8A-4147-A177-3AD203B41FA5}">
                      <a16:colId xmlns:a16="http://schemas.microsoft.com/office/drawing/2014/main" val="1175384672"/>
                    </a:ext>
                  </a:extLst>
                </a:gridCol>
              </a:tblGrid>
              <a:tr h="267495">
                <a:tc>
                  <a:txBody>
                    <a:bodyPr/>
                    <a:lstStyle/>
                    <a:p>
                      <a:pPr algn="ctr" fontAlgn="b"/>
                      <a:r>
                        <a:rPr lang="en-US" sz="1400" b="1" i="0" u="none" strike="noStrike">
                          <a:solidFill>
                            <a:srgbClr val="000000"/>
                          </a:solidFill>
                          <a:effectLst/>
                          <a:latin typeface="+mn-lt"/>
                        </a:rPr>
                        <a:t>Fund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400" b="1" i="0" u="none" strike="noStrike">
                          <a:solidFill>
                            <a:srgbClr val="000000"/>
                          </a:solidFill>
                          <a:effectLst/>
                          <a:latin typeface="+mn-lt"/>
                        </a:rPr>
                        <a:t>2021 Enacted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400" b="1" i="0" u="none" strike="noStrike">
                          <a:solidFill>
                            <a:srgbClr val="000000"/>
                          </a:solidFill>
                          <a:effectLst/>
                          <a:latin typeface="+mn-lt"/>
                        </a:rPr>
                        <a:t>2022 Enacted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400" b="1" i="0" u="none" strike="noStrike">
                          <a:solidFill>
                            <a:srgbClr val="000000"/>
                          </a:solidFill>
                          <a:effectLst/>
                          <a:latin typeface="+mn-lt"/>
                        </a:rPr>
                        <a:t>2023 Request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400" b="1" i="0" u="none" strike="noStrike">
                          <a:solidFill>
                            <a:srgbClr val="000000"/>
                          </a:solidFill>
                          <a:effectLst/>
                          <a:latin typeface="+mn-lt"/>
                        </a:rPr>
                        <a:t>2023 %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4195700345"/>
                  </a:ext>
                </a:extLst>
              </a:tr>
              <a:tr h="267495">
                <a:tc>
                  <a:txBody>
                    <a:bodyPr/>
                    <a:lstStyle/>
                    <a:p>
                      <a:pPr algn="ctr" fontAlgn="b"/>
                      <a:r>
                        <a:rPr lang="en-US" sz="1600" b="0" i="0" u="none" strike="noStrike" err="1">
                          <a:solidFill>
                            <a:srgbClr val="000000"/>
                          </a:solidFill>
                          <a:effectLst/>
                          <a:latin typeface="+mn-lt"/>
                        </a:rPr>
                        <a:t>OIEP</a:t>
                      </a:r>
                      <a:r>
                        <a:rPr lang="en-US" sz="1600" b="0" i="0" u="none" strike="noStrike">
                          <a:solidFill>
                            <a:srgbClr val="000000"/>
                          </a:solidFill>
                          <a:effectLst/>
                          <a:latin typeface="+mn-lt"/>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600" b="0" i="0" u="none" strike="noStrike">
                          <a:solidFill>
                            <a:srgbClr val="000000"/>
                          </a:solidFill>
                          <a:effectLst/>
                          <a:latin typeface="+mn-lt"/>
                        </a:rPr>
                        <a:t>          973,092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600" b="0" i="0" u="none" strike="noStrike">
                          <a:solidFill>
                            <a:srgbClr val="000000"/>
                          </a:solidFill>
                          <a:effectLst/>
                          <a:latin typeface="+mn-lt"/>
                        </a:rPr>
                        <a:t>       1,017,601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600" b="0" i="0" u="none" strike="noStrike">
                          <a:solidFill>
                            <a:srgbClr val="000000"/>
                          </a:solidFill>
                          <a:effectLst/>
                          <a:latin typeface="+mn-lt"/>
                        </a:rPr>
                        <a:t>      1,155,634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600" b="0" i="0" u="none" strike="noStrike">
                          <a:solidFill>
                            <a:srgbClr val="000000"/>
                          </a:solidFill>
                          <a:effectLst/>
                          <a:latin typeface="+mn-lt"/>
                        </a:rPr>
                        <a:t>73%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3880490"/>
                  </a:ext>
                </a:extLst>
              </a:tr>
              <a:tr h="267495">
                <a:tc>
                  <a:txBody>
                    <a:bodyPr/>
                    <a:lstStyle/>
                    <a:p>
                      <a:pPr algn="ctr" fontAlgn="b"/>
                      <a:r>
                        <a:rPr lang="en-US" sz="1600" b="0" i="0" u="none" strike="noStrike">
                          <a:solidFill>
                            <a:srgbClr val="000000"/>
                          </a:solidFill>
                          <a:effectLst/>
                          <a:latin typeface="+mn-lt"/>
                        </a:rPr>
                        <a:t>Construction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600" b="0" i="0" u="none" strike="noStrike">
                          <a:solidFill>
                            <a:srgbClr val="000000"/>
                          </a:solidFill>
                          <a:effectLst/>
                          <a:latin typeface="+mn-lt"/>
                        </a:rPr>
                        <a:t>          264,277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600" b="0" i="0" u="none" strike="noStrike">
                          <a:solidFill>
                            <a:srgbClr val="000000"/>
                          </a:solidFill>
                          <a:effectLst/>
                          <a:latin typeface="+mn-lt"/>
                        </a:rPr>
                        <a:t>          264,330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600" b="0" i="0" u="none" strike="noStrike">
                          <a:solidFill>
                            <a:srgbClr val="000000"/>
                          </a:solidFill>
                          <a:effectLst/>
                          <a:latin typeface="+mn-lt"/>
                        </a:rPr>
                        <a:t>         420,102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600" b="0" i="0" u="none" strike="noStrike">
                          <a:solidFill>
                            <a:srgbClr val="000000"/>
                          </a:solidFill>
                          <a:effectLst/>
                          <a:latin typeface="+mn-lt"/>
                        </a:rPr>
                        <a:t>27%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18693823"/>
                  </a:ext>
                </a:extLst>
              </a:tr>
              <a:tr h="267328">
                <a:tc>
                  <a:txBody>
                    <a:bodyPr/>
                    <a:lstStyle/>
                    <a:p>
                      <a:pPr algn="ctr" fontAlgn="b"/>
                      <a:r>
                        <a:rPr lang="en-US" sz="1600" b="1" i="0" u="none" strike="noStrike">
                          <a:solidFill>
                            <a:srgbClr val="000000"/>
                          </a:solidFill>
                          <a:effectLst/>
                          <a:latin typeface="+mn-lt"/>
                        </a:rPr>
                        <a:t>Total BIE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600" b="1" i="0" u="none" strike="noStrike">
                          <a:solidFill>
                            <a:srgbClr val="000000"/>
                          </a:solidFill>
                          <a:effectLst/>
                          <a:latin typeface="+mn-lt"/>
                        </a:rPr>
                        <a:t>       1,237,369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600" b="1" i="0" u="none" strike="noStrike">
                          <a:solidFill>
                            <a:srgbClr val="000000"/>
                          </a:solidFill>
                          <a:effectLst/>
                          <a:latin typeface="+mn-lt"/>
                        </a:rPr>
                        <a:t>       1,281,931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600" b="1" i="0" u="none" strike="noStrike">
                          <a:solidFill>
                            <a:srgbClr val="000000"/>
                          </a:solidFill>
                          <a:effectLst/>
                          <a:latin typeface="+mn-lt"/>
                        </a:rPr>
                        <a:t>      1,575,736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600" b="1" i="0" u="none" strike="noStrike">
                          <a:solidFill>
                            <a:srgbClr val="000000"/>
                          </a:solidFill>
                          <a:effectLst/>
                          <a:latin typeface="+mn-lt"/>
                        </a:rPr>
                        <a:t>100%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093322134"/>
                  </a:ext>
                </a:extLst>
              </a:tr>
            </a:tbl>
          </a:graphicData>
        </a:graphic>
      </p:graphicFrame>
      <p:sp>
        <p:nvSpPr>
          <p:cNvPr id="11" name="Subtitle 2">
            <a:extLst>
              <a:ext uri="{FF2B5EF4-FFF2-40B4-BE49-F238E27FC236}">
                <a16:creationId xmlns:a16="http://schemas.microsoft.com/office/drawing/2014/main" id="{3C79749B-73F7-4428-894E-9851EB46D0D4}"/>
              </a:ext>
            </a:extLst>
          </p:cNvPr>
          <p:cNvSpPr txBox="1">
            <a:spLocks/>
          </p:cNvSpPr>
          <p:nvPr/>
        </p:nvSpPr>
        <p:spPr>
          <a:xfrm>
            <a:off x="2842590" y="5125473"/>
            <a:ext cx="6840773" cy="95308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chemeClr val="tx2">
                    <a:lumMod val="50000"/>
                  </a:schemeClr>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1" kern="1200">
                <a:solidFill>
                  <a:schemeClr val="tx2"/>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00000"/>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71500" indent="-182880" algn="l">
              <a:spcBef>
                <a:spcPts val="600"/>
              </a:spcBef>
              <a:buFont typeface="Arial" panose="020B0604020202020204" pitchFamily="34" charset="0"/>
              <a:buChar char="•"/>
            </a:pPr>
            <a:r>
              <a:rPr lang="en-US" sz="2000" b="0">
                <a:solidFill>
                  <a:srgbClr val="000000"/>
                </a:solidFill>
                <a:latin typeface="+mn-lt"/>
                <a:cs typeface="Calibri" panose="020F0502020204030204" pitchFamily="34" charset="0"/>
              </a:rPr>
              <a:t>Education Program funding is 2 years </a:t>
            </a:r>
          </a:p>
          <a:p>
            <a:pPr marL="571500" indent="-182880" algn="l">
              <a:spcBef>
                <a:spcPts val="600"/>
              </a:spcBef>
              <a:buFont typeface="Arial" panose="020B0604020202020204" pitchFamily="34" charset="0"/>
              <a:buChar char="•"/>
            </a:pPr>
            <a:r>
              <a:rPr lang="en-US" sz="2000" b="0">
                <a:solidFill>
                  <a:srgbClr val="000000"/>
                </a:solidFill>
                <a:latin typeface="+mn-lt"/>
                <a:cs typeface="Calibri" panose="020F0502020204030204" pitchFamily="34" charset="0"/>
              </a:rPr>
              <a:t>Both Forward Funding (SY) and Non-forward funding </a:t>
            </a:r>
          </a:p>
        </p:txBody>
      </p:sp>
      <p:sp>
        <p:nvSpPr>
          <p:cNvPr id="12" name="TextBox 11">
            <a:extLst>
              <a:ext uri="{FF2B5EF4-FFF2-40B4-BE49-F238E27FC236}">
                <a16:creationId xmlns:a16="http://schemas.microsoft.com/office/drawing/2014/main" id="{A797A6C2-1FC8-4CCE-9639-1B2EEAC0011E}"/>
              </a:ext>
            </a:extLst>
          </p:cNvPr>
          <p:cNvSpPr txBox="1"/>
          <p:nvPr/>
        </p:nvSpPr>
        <p:spPr>
          <a:xfrm rot="19076915">
            <a:off x="88510" y="1240416"/>
            <a:ext cx="3091300" cy="584908"/>
          </a:xfrm>
          <a:prstGeom prst="rect">
            <a:avLst/>
          </a:prstGeom>
          <a:noFill/>
        </p:spPr>
        <p:txBody>
          <a:bodyPr wrap="square" rtlCol="0">
            <a:spAutoFit/>
          </a:bodyPr>
          <a:lstStyle/>
          <a:p>
            <a:pPr algn="ctr"/>
            <a:r>
              <a:rPr lang="en-US" sz="1600">
                <a:solidFill>
                  <a:schemeClr val="bg2"/>
                </a:solidFill>
                <a:latin typeface="Calibri" panose="020F0502020204030204" pitchFamily="34" charset="0"/>
                <a:cs typeface="Calibri" panose="020F0502020204030204" pitchFamily="34" charset="0"/>
              </a:rPr>
              <a:t>BIE Budget Available on </a:t>
            </a:r>
            <a:r>
              <a:rPr lang="en-US" sz="1600" err="1">
                <a:latin typeface="Calibri" panose="020F0502020204030204" pitchFamily="34" charset="0"/>
                <a:cs typeface="Calibri" panose="020F0502020204030204" pitchFamily="34" charset="0"/>
              </a:rPr>
              <a:t>BIE.edu</a:t>
            </a:r>
            <a:r>
              <a:rPr lang="en-US" sz="1600">
                <a:latin typeface="Calibri" panose="020F0502020204030204" pitchFamily="34" charset="0"/>
                <a:cs typeface="Calibri" panose="020F0502020204030204" pitchFamily="34" charset="0"/>
              </a:rPr>
              <a:t> </a:t>
            </a:r>
            <a:r>
              <a:rPr lang="en-US" sz="1600">
                <a:solidFill>
                  <a:schemeClr val="bg2"/>
                </a:solidFill>
                <a:latin typeface="Calibri" panose="020F0502020204030204" pitchFamily="34" charset="0"/>
                <a:cs typeface="Calibri" panose="020F0502020204030204" pitchFamily="34" charset="0"/>
              </a:rPr>
              <a:t>under School Operations </a:t>
            </a:r>
          </a:p>
        </p:txBody>
      </p:sp>
    </p:spTree>
    <p:extLst>
      <p:ext uri="{BB962C8B-B14F-4D97-AF65-F5344CB8AC3E}">
        <p14:creationId xmlns:p14="http://schemas.microsoft.com/office/powerpoint/2010/main" val="11687222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093F31-34A0-49BD-960C-EE59C8DED413}"/>
              </a:ext>
            </a:extLst>
          </p:cNvPr>
          <p:cNvSpPr>
            <a:spLocks noGrp="1"/>
          </p:cNvSpPr>
          <p:nvPr>
            <p:ph type="subTitle" idx="1"/>
          </p:nvPr>
        </p:nvSpPr>
        <p:spPr>
          <a:xfrm>
            <a:off x="3811041" y="338127"/>
            <a:ext cx="4569918" cy="504711"/>
          </a:xfrm>
          <a:solidFill>
            <a:schemeClr val="bg2"/>
          </a:solidFill>
          <a:ln>
            <a:solidFill>
              <a:schemeClr val="bg2"/>
            </a:solidFill>
          </a:ln>
        </p:spPr>
        <p:txBody>
          <a:bodyPr>
            <a:normAutofit lnSpcReduction="10000"/>
          </a:bodyPr>
          <a:lstStyle/>
          <a:p>
            <a:r>
              <a:rPr lang="en-US" sz="3200" b="0">
                <a:solidFill>
                  <a:schemeClr val="bg1"/>
                </a:solidFill>
                <a:latin typeface="Calibri" panose="020F0502020204030204" pitchFamily="34" charset="0"/>
                <a:cs typeface="Calibri" panose="020F0502020204030204" pitchFamily="34" charset="0"/>
              </a:rPr>
              <a:t>School Budget Allocations </a:t>
            </a:r>
          </a:p>
        </p:txBody>
      </p:sp>
      <p:sp>
        <p:nvSpPr>
          <p:cNvPr id="4" name="Slide Number Placeholder 3">
            <a:extLst>
              <a:ext uri="{FF2B5EF4-FFF2-40B4-BE49-F238E27FC236}">
                <a16:creationId xmlns:a16="http://schemas.microsoft.com/office/drawing/2014/main" id="{FD61B7A6-07AC-4AAE-8945-AAE8D7CE5BC0}"/>
              </a:ext>
            </a:extLst>
          </p:cNvPr>
          <p:cNvSpPr>
            <a:spLocks noGrp="1"/>
          </p:cNvSpPr>
          <p:nvPr>
            <p:ph type="sldNum" sz="quarter" idx="12"/>
          </p:nvPr>
        </p:nvSpPr>
        <p:spPr/>
        <p:txBody>
          <a:bodyPr/>
          <a:lstStyle/>
          <a:p>
            <a:fld id="{5B4CAECD-02FE-4C4A-9471-426DCC91B0DD}" type="slidenum">
              <a:rPr lang="en-US" smtClean="0"/>
              <a:t>7</a:t>
            </a:fld>
            <a:endParaRPr lang="en-US"/>
          </a:p>
        </p:txBody>
      </p:sp>
      <p:sp>
        <p:nvSpPr>
          <p:cNvPr id="8" name="TextBox 7">
            <a:extLst>
              <a:ext uri="{FF2B5EF4-FFF2-40B4-BE49-F238E27FC236}">
                <a16:creationId xmlns:a16="http://schemas.microsoft.com/office/drawing/2014/main" id="{1ED6C20C-EB4D-45F6-B20D-4DAA4335702C}"/>
              </a:ext>
            </a:extLst>
          </p:cNvPr>
          <p:cNvSpPr txBox="1"/>
          <p:nvPr/>
        </p:nvSpPr>
        <p:spPr>
          <a:xfrm>
            <a:off x="3752030" y="2705567"/>
            <a:ext cx="4628929" cy="523220"/>
          </a:xfrm>
          <a:prstGeom prst="rect">
            <a:avLst/>
          </a:prstGeom>
          <a:solidFill>
            <a:schemeClr val="tx2">
              <a:lumMod val="60000"/>
              <a:lumOff val="40000"/>
            </a:schemeClr>
          </a:solidFill>
        </p:spPr>
        <p:txBody>
          <a:bodyPr wrap="square" rtlCol="0">
            <a:spAutoFit/>
          </a:bodyPr>
          <a:lstStyle/>
          <a:p>
            <a:pPr algn="ctr"/>
            <a:r>
              <a:rPr lang="en-US" sz="2800">
                <a:solidFill>
                  <a:schemeClr val="bg1"/>
                </a:solidFill>
                <a:latin typeface="Calibri" panose="020F0502020204030204" pitchFamily="34" charset="0"/>
                <a:cs typeface="Calibri" panose="020F0502020204030204" pitchFamily="34" charset="0"/>
              </a:rPr>
              <a:t>ISEP Funding Formula</a:t>
            </a:r>
          </a:p>
        </p:txBody>
      </p:sp>
      <p:sp>
        <p:nvSpPr>
          <p:cNvPr id="11" name="TextBox 10">
            <a:extLst>
              <a:ext uri="{FF2B5EF4-FFF2-40B4-BE49-F238E27FC236}">
                <a16:creationId xmlns:a16="http://schemas.microsoft.com/office/drawing/2014/main" id="{68D4CC51-0FB1-453A-8682-FBE8E646F2DD}"/>
              </a:ext>
            </a:extLst>
          </p:cNvPr>
          <p:cNvSpPr txBox="1"/>
          <p:nvPr/>
        </p:nvSpPr>
        <p:spPr>
          <a:xfrm>
            <a:off x="1918203" y="3429000"/>
            <a:ext cx="8645979" cy="2495555"/>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1200"/>
              </a:spcAft>
              <a:buClr>
                <a:schemeClr val="tx2">
                  <a:lumMod val="60000"/>
                  <a:lumOff val="40000"/>
                </a:schemeClr>
              </a:buClr>
              <a:buSzPct val="100000"/>
              <a:buFont typeface="Arial" panose="020B0604020202020204" pitchFamily="34" charset="0"/>
              <a:buChar char="•"/>
              <a:tabLst/>
              <a:defRPr/>
            </a:pPr>
            <a:r>
              <a:rPr kumimoji="0" lang="en-US" sz="2800" u="none" strike="noStrike" kern="1200" cap="none" spc="0" normalizeH="0" baseline="0" noProof="0">
                <a:ln>
                  <a:noFill/>
                </a:ln>
                <a:solidFill>
                  <a:srgbClr val="0F6460"/>
                </a:solidFill>
                <a:effectLst/>
                <a:uLnTx/>
                <a:uFillTx/>
                <a:latin typeface="Calibri" panose="020F0502020204030204" pitchFamily="34" charset="0"/>
                <a:ea typeface="+mn-ea"/>
                <a:cs typeface="Calibri" panose="020F0502020204030204" pitchFamily="34" charset="0"/>
              </a:rPr>
              <a:t>Academic (student count) funding factors                         by grade level drives most funding</a:t>
            </a:r>
          </a:p>
          <a:p>
            <a:pPr marL="457200" marR="0" lvl="0" indent="-457200" algn="l" defTabSz="914400" rtl="0" eaLnBrk="1" fontAlgn="auto" latinLnBrk="0" hangingPunct="1">
              <a:lnSpc>
                <a:spcPct val="110000"/>
              </a:lnSpc>
              <a:spcBef>
                <a:spcPts val="0"/>
              </a:spcBef>
              <a:spcAft>
                <a:spcPts val="1200"/>
              </a:spcAft>
              <a:buClr>
                <a:schemeClr val="tx2">
                  <a:lumMod val="60000"/>
                  <a:lumOff val="40000"/>
                </a:schemeClr>
              </a:buClr>
              <a:buSzPct val="100000"/>
              <a:buFont typeface="Arial" panose="020B0604020202020204" pitchFamily="34" charset="0"/>
              <a:buChar char="•"/>
              <a:tabLst/>
              <a:defRPr/>
            </a:pPr>
            <a:r>
              <a:rPr kumimoji="0" lang="en-US" sz="2800" u="none" strike="noStrike" kern="1200" cap="none" spc="0" normalizeH="0" baseline="0" noProof="0">
                <a:ln>
                  <a:noFill/>
                </a:ln>
                <a:solidFill>
                  <a:srgbClr val="0F6460"/>
                </a:solidFill>
                <a:effectLst/>
                <a:uLnTx/>
                <a:uFillTx/>
                <a:latin typeface="Calibri" panose="020F0502020204030204" pitchFamily="34" charset="0"/>
                <a:ea typeface="+mn-ea"/>
                <a:cs typeface="Calibri" panose="020F0502020204030204" pitchFamily="34" charset="0"/>
              </a:rPr>
              <a:t>Gifted &amp; Talented &amp; Language Development weights add additional funding as well as small school adjustments and residential counts</a:t>
            </a:r>
          </a:p>
        </p:txBody>
      </p:sp>
      <p:sp>
        <p:nvSpPr>
          <p:cNvPr id="10" name="TextBox 9">
            <a:extLst>
              <a:ext uri="{FF2B5EF4-FFF2-40B4-BE49-F238E27FC236}">
                <a16:creationId xmlns:a16="http://schemas.microsoft.com/office/drawing/2014/main" id="{E90A89EA-7DBC-4235-86C5-1FDF3630B495}"/>
              </a:ext>
            </a:extLst>
          </p:cNvPr>
          <p:cNvSpPr txBox="1"/>
          <p:nvPr/>
        </p:nvSpPr>
        <p:spPr>
          <a:xfrm>
            <a:off x="1918203" y="966471"/>
            <a:ext cx="7824772" cy="1538883"/>
          </a:xfrm>
          <a:prstGeom prst="rect">
            <a:avLst/>
          </a:prstGeom>
          <a:noFill/>
          <a:ln w="19050">
            <a:noFill/>
          </a:ln>
        </p:spPr>
        <p:txBody>
          <a:bodyPr wrap="square">
            <a:spAutoFit/>
          </a:bodyPr>
          <a:lstStyle/>
          <a:p>
            <a:pPr marL="342900" indent="-342900">
              <a:spcAft>
                <a:spcPts val="1200"/>
              </a:spcAft>
              <a:buClr>
                <a:srgbClr val="FF8300"/>
              </a:buClr>
              <a:buFont typeface="Arial" panose="020B0604020202020204" pitchFamily="34" charset="0"/>
              <a:buChar char="•"/>
            </a:pPr>
            <a:r>
              <a:rPr lang="en-US" sz="2800">
                <a:latin typeface="Calibri" panose="020F0502020204030204" pitchFamily="34" charset="0"/>
                <a:cs typeface="Calibri" panose="020F0502020204030204" pitchFamily="34" charset="0"/>
              </a:rPr>
              <a:t>ISEP funding is main source of K-12 resources  </a:t>
            </a:r>
          </a:p>
          <a:p>
            <a:pPr marL="342900" indent="-342900">
              <a:spcAft>
                <a:spcPts val="1200"/>
              </a:spcAft>
              <a:buClr>
                <a:srgbClr val="FF8300"/>
              </a:buClr>
              <a:buFont typeface="Arial" panose="020B0604020202020204" pitchFamily="34" charset="0"/>
              <a:buChar char="•"/>
            </a:pPr>
            <a:r>
              <a:rPr lang="en-US" sz="2800">
                <a:latin typeface="Calibri" panose="020F0502020204030204" pitchFamily="34" charset="0"/>
                <a:cs typeface="Calibri" panose="020F0502020204030204" pitchFamily="34" charset="0"/>
              </a:rPr>
              <a:t>Each year Congress appropriates ISEP funding                       which is then distributed to K-12 schools</a:t>
            </a:r>
          </a:p>
        </p:txBody>
      </p:sp>
      <p:graphicFrame>
        <p:nvGraphicFramePr>
          <p:cNvPr id="12" name="Chart 11">
            <a:extLst>
              <a:ext uri="{FF2B5EF4-FFF2-40B4-BE49-F238E27FC236}">
                <a16:creationId xmlns:a16="http://schemas.microsoft.com/office/drawing/2014/main" id="{27E12081-5A80-41A1-9FEF-FA523057B85A}"/>
              </a:ext>
            </a:extLst>
          </p:cNvPr>
          <p:cNvGraphicFramePr>
            <a:graphicFrameLocks/>
          </p:cNvGraphicFramePr>
          <p:nvPr>
            <p:extLst>
              <p:ext uri="{D42A27DB-BD31-4B8C-83A1-F6EECF244321}">
                <p14:modId xmlns:p14="http://schemas.microsoft.com/office/powerpoint/2010/main" val="2873856052"/>
              </p:ext>
            </p:extLst>
          </p:nvPr>
        </p:nvGraphicFramePr>
        <p:xfrm>
          <a:off x="8546991" y="2202563"/>
          <a:ext cx="3276600" cy="2219636"/>
        </p:xfrm>
        <a:graphic>
          <a:graphicData uri="http://schemas.openxmlformats.org/drawingml/2006/chart">
            <c:chart xmlns:c="http://schemas.openxmlformats.org/drawingml/2006/chart" xmlns:r="http://schemas.openxmlformats.org/officeDocument/2006/relationships" r:id="rId2"/>
          </a:graphicData>
        </a:graphic>
      </p:graphicFrame>
      <p:pic>
        <p:nvPicPr>
          <p:cNvPr id="9" name="Google Shape;47;p36" descr="An organic corner shape">
            <a:extLst>
              <a:ext uri="{FF2B5EF4-FFF2-40B4-BE49-F238E27FC236}">
                <a16:creationId xmlns:a16="http://schemas.microsoft.com/office/drawing/2014/main" id="{B4C9C95E-351A-DFCE-B9FE-B3BB1FCC16FD}"/>
              </a:ext>
            </a:extLst>
          </p:cNvPr>
          <p:cNvPicPr preferRelativeResize="0"/>
          <p:nvPr/>
        </p:nvPicPr>
        <p:blipFill rotWithShape="1">
          <a:blip r:embed="rId3">
            <a:alphaModFix/>
          </a:blip>
          <a:srcRect t="47415" r="11642"/>
          <a:stretch/>
        </p:blipFill>
        <p:spPr>
          <a:xfrm>
            <a:off x="-10180" y="4453838"/>
            <a:ext cx="4039730" cy="2404162"/>
          </a:xfrm>
          <a:prstGeom prst="rect">
            <a:avLst/>
          </a:prstGeom>
          <a:noFill/>
          <a:ln>
            <a:noFill/>
          </a:ln>
        </p:spPr>
      </p:pic>
      <p:pic>
        <p:nvPicPr>
          <p:cNvPr id="13" name="Google Shape;48;p36" descr="A circle filled with diagonal lines">
            <a:extLst>
              <a:ext uri="{FF2B5EF4-FFF2-40B4-BE49-F238E27FC236}">
                <a16:creationId xmlns:a16="http://schemas.microsoft.com/office/drawing/2014/main" id="{74CFEC22-B40E-F76C-3F04-27E094F8DC3F}"/>
              </a:ext>
            </a:extLst>
          </p:cNvPr>
          <p:cNvPicPr preferRelativeResize="0"/>
          <p:nvPr/>
        </p:nvPicPr>
        <p:blipFill rotWithShape="1">
          <a:blip r:embed="rId4">
            <a:alphaModFix/>
          </a:blip>
          <a:srcRect l="58934" t="11636" r="12364" b="10950"/>
          <a:stretch/>
        </p:blipFill>
        <p:spPr>
          <a:xfrm>
            <a:off x="-10180" y="3318626"/>
            <a:ext cx="1312242" cy="3539374"/>
          </a:xfrm>
          <a:prstGeom prst="rect">
            <a:avLst/>
          </a:prstGeom>
          <a:noFill/>
          <a:ln>
            <a:noFill/>
          </a:ln>
        </p:spPr>
      </p:pic>
      <p:cxnSp>
        <p:nvCxnSpPr>
          <p:cNvPr id="14" name="Straight Connector 13">
            <a:extLst>
              <a:ext uri="{FF2B5EF4-FFF2-40B4-BE49-F238E27FC236}">
                <a16:creationId xmlns:a16="http://schemas.microsoft.com/office/drawing/2014/main" id="{9B536625-C7FD-7033-B759-4720C67B87F1}"/>
              </a:ext>
            </a:extLst>
          </p:cNvPr>
          <p:cNvCxnSpPr>
            <a:cxnSpLocks/>
          </p:cNvCxnSpPr>
          <p:nvPr/>
        </p:nvCxnSpPr>
        <p:spPr>
          <a:xfrm flipH="1">
            <a:off x="1168400" y="6176963"/>
            <a:ext cx="6747350" cy="0"/>
          </a:xfrm>
          <a:prstGeom prst="line">
            <a:avLst/>
          </a:prstGeom>
          <a:ln w="76200" cap="rnd">
            <a:solidFill>
              <a:schemeClr val="accent2">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3430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093F31-34A0-49BD-960C-EE59C8DED413}"/>
              </a:ext>
            </a:extLst>
          </p:cNvPr>
          <p:cNvSpPr>
            <a:spLocks noGrp="1"/>
          </p:cNvSpPr>
          <p:nvPr>
            <p:ph type="subTitle" idx="1"/>
          </p:nvPr>
        </p:nvSpPr>
        <p:spPr>
          <a:xfrm>
            <a:off x="3549887" y="327501"/>
            <a:ext cx="5528902" cy="559249"/>
          </a:xfrm>
          <a:solidFill>
            <a:schemeClr val="bg2"/>
          </a:solidFill>
          <a:ln>
            <a:solidFill>
              <a:schemeClr val="bg2"/>
            </a:solidFill>
          </a:ln>
        </p:spPr>
        <p:txBody>
          <a:bodyPr>
            <a:normAutofit/>
          </a:bodyPr>
          <a:lstStyle/>
          <a:p>
            <a:r>
              <a:rPr lang="en-US" sz="3200" b="0">
                <a:solidFill>
                  <a:schemeClr val="bg1"/>
                </a:solidFill>
                <a:latin typeface="Calibri" panose="020F0502020204030204" pitchFamily="34" charset="0"/>
                <a:cs typeface="Calibri" panose="020F0502020204030204" pitchFamily="34" charset="0"/>
              </a:rPr>
              <a:t>Key Allocation Funding Drivers </a:t>
            </a:r>
          </a:p>
        </p:txBody>
      </p:sp>
      <p:sp>
        <p:nvSpPr>
          <p:cNvPr id="4" name="Slide Number Placeholder 3">
            <a:extLst>
              <a:ext uri="{FF2B5EF4-FFF2-40B4-BE49-F238E27FC236}">
                <a16:creationId xmlns:a16="http://schemas.microsoft.com/office/drawing/2014/main" id="{FD61B7A6-07AC-4AAE-8945-AAE8D7CE5BC0}"/>
              </a:ext>
            </a:extLst>
          </p:cNvPr>
          <p:cNvSpPr>
            <a:spLocks noGrp="1"/>
          </p:cNvSpPr>
          <p:nvPr>
            <p:ph type="sldNum" sz="quarter" idx="12"/>
          </p:nvPr>
        </p:nvSpPr>
        <p:spPr/>
        <p:txBody>
          <a:bodyPr/>
          <a:lstStyle/>
          <a:p>
            <a:fld id="{5B4CAECD-02FE-4C4A-9471-426DCC91B0DD}" type="slidenum">
              <a:rPr lang="en-US" smtClean="0"/>
              <a:t>8</a:t>
            </a:fld>
            <a:endParaRPr lang="en-US"/>
          </a:p>
        </p:txBody>
      </p:sp>
      <p:sp>
        <p:nvSpPr>
          <p:cNvPr id="10" name="TextBox 9">
            <a:extLst>
              <a:ext uri="{FF2B5EF4-FFF2-40B4-BE49-F238E27FC236}">
                <a16:creationId xmlns:a16="http://schemas.microsoft.com/office/drawing/2014/main" id="{E90A89EA-7DBC-4235-86C5-1FDF3630B495}"/>
              </a:ext>
            </a:extLst>
          </p:cNvPr>
          <p:cNvSpPr txBox="1"/>
          <p:nvPr/>
        </p:nvSpPr>
        <p:spPr>
          <a:xfrm>
            <a:off x="1925811" y="911078"/>
            <a:ext cx="7824772" cy="1031051"/>
          </a:xfrm>
          <a:prstGeom prst="rect">
            <a:avLst/>
          </a:prstGeom>
          <a:noFill/>
          <a:ln w="19050">
            <a:noFill/>
          </a:ln>
        </p:spPr>
        <p:txBody>
          <a:bodyPr wrap="square">
            <a:spAutoFit/>
          </a:bodyPr>
          <a:lstStyle/>
          <a:p>
            <a:pPr marL="342900" indent="-342900">
              <a:spcAft>
                <a:spcPts val="600"/>
              </a:spcAft>
              <a:buClr>
                <a:srgbClr val="FF8300"/>
              </a:buClr>
              <a:buFont typeface="Arial" panose="020B0604020202020204" pitchFamily="34" charset="0"/>
              <a:buChar char="•"/>
            </a:pPr>
            <a:r>
              <a:rPr lang="en-US" sz="2800">
                <a:latin typeface="Calibri" panose="020F0502020204030204" pitchFamily="34" charset="0"/>
                <a:cs typeface="Calibri" panose="020F0502020204030204" pitchFamily="34" charset="0"/>
              </a:rPr>
              <a:t>Student attendance  </a:t>
            </a:r>
          </a:p>
          <a:p>
            <a:pPr marL="342900" indent="-342900">
              <a:spcAft>
                <a:spcPts val="600"/>
              </a:spcAft>
              <a:buClr>
                <a:srgbClr val="FF8300"/>
              </a:buClr>
              <a:buFont typeface="Arial" panose="020B0604020202020204" pitchFamily="34" charset="0"/>
              <a:buChar char="•"/>
            </a:pPr>
            <a:r>
              <a:rPr lang="en-US" sz="2800">
                <a:latin typeface="Calibri" panose="020F0502020204030204" pitchFamily="34" charset="0"/>
                <a:cs typeface="Calibri" panose="020F0502020204030204" pitchFamily="34" charset="0"/>
              </a:rPr>
              <a:t>Weighted program participation </a:t>
            </a:r>
          </a:p>
        </p:txBody>
      </p:sp>
      <p:sp>
        <p:nvSpPr>
          <p:cNvPr id="12" name="TextBox 11">
            <a:extLst>
              <a:ext uri="{FF2B5EF4-FFF2-40B4-BE49-F238E27FC236}">
                <a16:creationId xmlns:a16="http://schemas.microsoft.com/office/drawing/2014/main" id="{6E7F4C45-F65A-4EEA-85E4-466E85D56D74}"/>
              </a:ext>
            </a:extLst>
          </p:cNvPr>
          <p:cNvSpPr txBox="1"/>
          <p:nvPr/>
        </p:nvSpPr>
        <p:spPr>
          <a:xfrm>
            <a:off x="2307475" y="1942129"/>
            <a:ext cx="8387030" cy="2092881"/>
          </a:xfrm>
          <a:prstGeom prst="rect">
            <a:avLst/>
          </a:prstGeom>
          <a:noFill/>
        </p:spPr>
        <p:txBody>
          <a:bodyPr wrap="square">
            <a:spAutoFit/>
          </a:bodyPr>
          <a:lstStyle/>
          <a:p>
            <a:pPr marL="457200" marR="0" lvl="1" indent="0" algn="l" defTabSz="914400" rtl="0" eaLnBrk="1" fontAlgn="auto" latinLnBrk="0" hangingPunct="1">
              <a:lnSpc>
                <a:spcPct val="100000"/>
              </a:lnSpc>
              <a:spcBef>
                <a:spcPts val="0"/>
              </a:spcBef>
              <a:spcAft>
                <a:spcPts val="300"/>
              </a:spcAft>
              <a:buClr>
                <a:srgbClr val="AE431C"/>
              </a:buClr>
              <a:buSzPct val="100000"/>
              <a:buFontTx/>
              <a:buNone/>
              <a:tabLst/>
              <a:defRPr/>
            </a:pPr>
            <a:r>
              <a:rPr kumimoji="0" lang="en-US" sz="2400" strike="noStrike" kern="1200" cap="none" spc="0" normalizeH="0" baseline="0" noProof="0">
                <a:ln>
                  <a:noFill/>
                </a:ln>
                <a:effectLst/>
                <a:uLnTx/>
                <a:uFillTx/>
                <a:latin typeface="Calibri" panose="020F0502020204030204" pitchFamily="34" charset="0"/>
                <a:ea typeface="+mn-ea"/>
                <a:cs typeface="Calibri" panose="020F0502020204030204" pitchFamily="34" charset="0"/>
              </a:rPr>
              <a:t>   </a:t>
            </a:r>
            <a:r>
              <a:rPr kumimoji="0" lang="en-US" sz="2400" u="sng" strike="noStrike" kern="1200" cap="none" spc="0" normalizeH="0" baseline="0" noProof="0">
                <a:ln>
                  <a:noFill/>
                </a:ln>
                <a:effectLst/>
                <a:uLnTx/>
                <a:uFillTx/>
                <a:latin typeface="Calibri" panose="020F0502020204030204" pitchFamily="34" charset="0"/>
                <a:ea typeface="+mn-ea"/>
                <a:cs typeface="Calibri" panose="020F0502020204030204" pitchFamily="34" charset="0"/>
              </a:rPr>
              <a:t>CFR 25 39.102  What is academic base funding?</a:t>
            </a:r>
          </a:p>
          <a:p>
            <a:pPr marL="685800" lvl="2">
              <a:spcAft>
                <a:spcPts val="300"/>
              </a:spcAft>
              <a:buClr>
                <a:srgbClr val="AE431C"/>
              </a:buClr>
              <a:buSzPct val="100000"/>
              <a:defRPr/>
            </a:pPr>
            <a:r>
              <a:rPr kumimoji="0" lang="en-US" sz="2400" u="none" strike="noStrike" kern="1200" cap="none" spc="0" normalizeH="0" baseline="0" noProof="0">
                <a:ln>
                  <a:noFill/>
                </a:ln>
                <a:effectLst/>
                <a:uLnTx/>
                <a:uFillTx/>
                <a:latin typeface="Calibri" panose="020F0502020204030204" pitchFamily="34" charset="0"/>
                <a:ea typeface="+mn-ea"/>
                <a:cs typeface="Calibri" panose="020F0502020204030204" pitchFamily="34" charset="0"/>
              </a:rPr>
              <a:t>ADM times Weighted Student Unit (WSU). </a:t>
            </a:r>
          </a:p>
          <a:p>
            <a:pPr marL="685800" lvl="2">
              <a:spcAft>
                <a:spcPts val="300"/>
              </a:spcAft>
              <a:buClr>
                <a:srgbClr val="AE431C"/>
              </a:buClr>
              <a:buSzPct val="100000"/>
              <a:defRPr/>
            </a:pPr>
            <a:r>
              <a:rPr kumimoji="0" lang="en-US" sz="2400" u="none" strike="noStrike" kern="1200" cap="none" spc="0" normalizeH="0" baseline="0" noProof="0">
                <a:ln>
                  <a:noFill/>
                </a:ln>
                <a:effectLst/>
                <a:uLnTx/>
                <a:uFillTx/>
                <a:latin typeface="Calibri" panose="020F0502020204030204" pitchFamily="34" charset="0"/>
                <a:ea typeface="+mn-ea"/>
                <a:cs typeface="Calibri" panose="020F0502020204030204" pitchFamily="34" charset="0"/>
              </a:rPr>
              <a:t>Average Daily Membership (ADM) is ISEP-eligible membership of a school for a SY, divided by number of school days in school calendar</a:t>
            </a:r>
          </a:p>
        </p:txBody>
      </p:sp>
      <p:graphicFrame>
        <p:nvGraphicFramePr>
          <p:cNvPr id="13" name="Table 12">
            <a:extLst>
              <a:ext uri="{FF2B5EF4-FFF2-40B4-BE49-F238E27FC236}">
                <a16:creationId xmlns:a16="http://schemas.microsoft.com/office/drawing/2014/main" id="{CC7E3B4F-5F67-493F-A478-A0D3487E5073}"/>
              </a:ext>
            </a:extLst>
          </p:cNvPr>
          <p:cNvGraphicFramePr>
            <a:graphicFrameLocks noGrp="1"/>
          </p:cNvGraphicFramePr>
          <p:nvPr>
            <p:extLst>
              <p:ext uri="{D42A27DB-BD31-4B8C-83A1-F6EECF244321}">
                <p14:modId xmlns:p14="http://schemas.microsoft.com/office/powerpoint/2010/main" val="559865414"/>
              </p:ext>
            </p:extLst>
          </p:nvPr>
        </p:nvGraphicFramePr>
        <p:xfrm>
          <a:off x="3002388" y="3988582"/>
          <a:ext cx="6432313" cy="1958340"/>
        </p:xfrm>
        <a:graphic>
          <a:graphicData uri="http://schemas.openxmlformats.org/drawingml/2006/table">
            <a:tbl>
              <a:tblPr/>
              <a:tblGrid>
                <a:gridCol w="2242852">
                  <a:extLst>
                    <a:ext uri="{9D8B030D-6E8A-4147-A177-3AD203B41FA5}">
                      <a16:colId xmlns:a16="http://schemas.microsoft.com/office/drawing/2014/main" val="2289902980"/>
                    </a:ext>
                  </a:extLst>
                </a:gridCol>
                <a:gridCol w="2380999">
                  <a:extLst>
                    <a:ext uri="{9D8B030D-6E8A-4147-A177-3AD203B41FA5}">
                      <a16:colId xmlns:a16="http://schemas.microsoft.com/office/drawing/2014/main" val="2364514970"/>
                    </a:ext>
                  </a:extLst>
                </a:gridCol>
                <a:gridCol w="1808462">
                  <a:extLst>
                    <a:ext uri="{9D8B030D-6E8A-4147-A177-3AD203B41FA5}">
                      <a16:colId xmlns:a16="http://schemas.microsoft.com/office/drawing/2014/main" val="3803516411"/>
                    </a:ext>
                  </a:extLst>
                </a:gridCol>
              </a:tblGrid>
              <a:tr h="435414">
                <a:tc>
                  <a:txBody>
                    <a:bodyPr/>
                    <a:lstStyle/>
                    <a:p>
                      <a:pPr algn="ctr" fontAlgn="ctr"/>
                      <a:r>
                        <a:rPr lang="en-US" sz="1800" b="0" i="0" u="none" strike="noStrike">
                          <a:solidFill>
                            <a:srgbClr val="000000"/>
                          </a:solidFill>
                          <a:effectLst/>
                          <a:latin typeface="Calibri" panose="020F0502020204030204" pitchFamily="34" charset="0"/>
                        </a:rPr>
                        <a:t>Grade Level </a:t>
                      </a:r>
                    </a:p>
                  </a:txBody>
                  <a:tcPr marL="6350" marR="6350" marT="635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chemeClr val="accent6"/>
                    </a:solidFill>
                  </a:tcPr>
                </a:tc>
                <a:tc>
                  <a:txBody>
                    <a:bodyPr/>
                    <a:lstStyle/>
                    <a:p>
                      <a:pPr algn="ctr" fontAlgn="t"/>
                      <a:r>
                        <a:rPr lang="en-US" sz="1800" b="0" i="0" u="none" strike="noStrike">
                          <a:solidFill>
                            <a:srgbClr val="000000"/>
                          </a:solidFill>
                          <a:effectLst/>
                          <a:latin typeface="Calibri" panose="020F0502020204030204" pitchFamily="34" charset="0"/>
                        </a:rPr>
                        <a:t>Base Academic Funding Factor</a:t>
                      </a:r>
                    </a:p>
                  </a:txBody>
                  <a:tcPr marL="6350" marR="6350" marT="6350" marB="0">
                    <a:lnL>
                      <a:noFill/>
                    </a:lnL>
                    <a:lnR>
                      <a:noFill/>
                    </a:lnR>
                    <a:lnT w="12700" cap="flat" cmpd="sng" algn="ctr">
                      <a:solidFill>
                        <a:srgbClr val="000000"/>
                      </a:solidFill>
                      <a:prstDash val="solid"/>
                      <a:round/>
                      <a:headEnd type="none" w="med" len="med"/>
                      <a:tailEnd type="none" w="med" len="med"/>
                    </a:lnT>
                    <a:lnB>
                      <a:noFill/>
                    </a:lnB>
                    <a:solidFill>
                      <a:schemeClr val="accent6"/>
                    </a:solidFill>
                  </a:tcPr>
                </a:tc>
                <a:tc>
                  <a:txBody>
                    <a:bodyPr/>
                    <a:lstStyle/>
                    <a:p>
                      <a:pPr algn="ctr" fontAlgn="t"/>
                      <a:r>
                        <a:rPr lang="en-US" sz="1800" b="0" i="0" u="none" strike="noStrike">
                          <a:solidFill>
                            <a:srgbClr val="000000"/>
                          </a:solidFill>
                          <a:effectLst/>
                          <a:latin typeface="Calibri" panose="020F0502020204030204" pitchFamily="34" charset="0"/>
                        </a:rPr>
                        <a:t> Base Residential Funding Factor </a:t>
                      </a:r>
                    </a:p>
                  </a:txBody>
                  <a:tcPr marL="6350" marR="6350" marT="635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accent6"/>
                    </a:solidFill>
                  </a:tcPr>
                </a:tc>
                <a:extLst>
                  <a:ext uri="{0D108BD9-81ED-4DB2-BD59-A6C34878D82A}">
                    <a16:rowId xmlns:a16="http://schemas.microsoft.com/office/drawing/2014/main" val="2442086768"/>
                  </a:ext>
                </a:extLst>
              </a:tr>
              <a:tr h="220198">
                <a:tc>
                  <a:txBody>
                    <a:bodyPr/>
                    <a:lstStyle/>
                    <a:p>
                      <a:pPr lvl="1" algn="l" fontAlgn="b"/>
                      <a:r>
                        <a:rPr lang="en-US" sz="1800" b="0" i="0" u="none" strike="noStrike">
                          <a:solidFill>
                            <a:srgbClr val="000000"/>
                          </a:solidFill>
                          <a:effectLst/>
                          <a:latin typeface="Calibri" panose="020F0502020204030204" pitchFamily="34" charset="0"/>
                        </a:rPr>
                        <a:t>Kindergarten</a:t>
                      </a:r>
                    </a:p>
                  </a:txBody>
                  <a:tcPr marL="6350" marR="6350" marT="6350"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ctr"/>
                      <a:r>
                        <a:rPr lang="en-US" sz="1800" b="0" i="0" u="none" strike="noStrike">
                          <a:solidFill>
                            <a:srgbClr val="000000"/>
                          </a:solidFill>
                          <a:effectLst/>
                          <a:latin typeface="Calibri" panose="020F0502020204030204" pitchFamily="34" charset="0"/>
                        </a:rPr>
                        <a:t>1.15</a:t>
                      </a:r>
                    </a:p>
                  </a:txBody>
                  <a:tcPr marL="6350" marR="6350" marT="6350" marB="0" anchor="ctr">
                    <a:lnL>
                      <a:noFill/>
                    </a:lnL>
                    <a:lnR>
                      <a:noFill/>
                    </a:lnR>
                    <a:lnT>
                      <a:noFill/>
                    </a:lnT>
                    <a:lnB>
                      <a:noFill/>
                    </a:lnB>
                    <a:solidFill>
                      <a:srgbClr val="FFFFFF"/>
                    </a:solidFill>
                  </a:tcPr>
                </a:tc>
                <a:tc>
                  <a:txBody>
                    <a:bodyPr/>
                    <a:lstStyle/>
                    <a:p>
                      <a:pPr algn="ctr" fontAlgn="ctr"/>
                      <a:r>
                        <a:rPr lang="en-US" sz="1800" b="0" i="0" u="none" strike="noStrike">
                          <a:solidFill>
                            <a:srgbClr val="000000"/>
                          </a:solidFill>
                          <a:effectLst/>
                          <a:latin typeface="Calibri" panose="020F0502020204030204" pitchFamily="34" charset="0"/>
                        </a:rPr>
                        <a:t>NA</a:t>
                      </a:r>
                    </a:p>
                  </a:txBody>
                  <a:tcPr marL="6350" marR="6350" marT="6350" marB="0" anchor="ctr">
                    <a:lnL>
                      <a:noFill/>
                    </a:lnL>
                    <a:lnR w="1270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3456672654"/>
                  </a:ext>
                </a:extLst>
              </a:tr>
              <a:tr h="220198">
                <a:tc>
                  <a:txBody>
                    <a:bodyPr/>
                    <a:lstStyle/>
                    <a:p>
                      <a:pPr lvl="1" algn="l" fontAlgn="b"/>
                      <a:r>
                        <a:rPr lang="en-US" sz="1800" b="0" i="0" u="none" strike="noStrike">
                          <a:solidFill>
                            <a:srgbClr val="000000"/>
                          </a:solidFill>
                          <a:effectLst/>
                          <a:latin typeface="Calibri" panose="020F0502020204030204" pitchFamily="34" charset="0"/>
                        </a:rPr>
                        <a:t>Grades 4-6</a:t>
                      </a:r>
                    </a:p>
                  </a:txBody>
                  <a:tcPr marL="6350" marR="6350" marT="6350"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ctr"/>
                      <a:r>
                        <a:rPr lang="en-US" sz="1800" b="0" i="0" u="none" strike="noStrike">
                          <a:solidFill>
                            <a:srgbClr val="000000"/>
                          </a:solidFill>
                          <a:effectLst/>
                          <a:latin typeface="Calibri" panose="020F0502020204030204" pitchFamily="34" charset="0"/>
                        </a:rPr>
                        <a:t>1.15</a:t>
                      </a:r>
                    </a:p>
                  </a:txBody>
                  <a:tcPr marL="6350" marR="6350" marT="6350" marB="0" anchor="ctr">
                    <a:lnL>
                      <a:noFill/>
                    </a:lnL>
                    <a:lnR>
                      <a:noFill/>
                    </a:lnR>
                    <a:lnT>
                      <a:noFill/>
                    </a:lnT>
                    <a:lnB>
                      <a:noFill/>
                    </a:lnB>
                    <a:solidFill>
                      <a:srgbClr val="FFFFFF"/>
                    </a:solidFill>
                  </a:tcPr>
                </a:tc>
                <a:tc>
                  <a:txBody>
                    <a:bodyPr/>
                    <a:lstStyle/>
                    <a:p>
                      <a:pPr algn="ctr" fontAlgn="ctr"/>
                      <a:r>
                        <a:rPr lang="en-US" sz="1800" b="0" i="0" u="none" strike="noStrike">
                          <a:solidFill>
                            <a:srgbClr val="000000"/>
                          </a:solidFill>
                          <a:effectLst/>
                          <a:latin typeface="Calibri" panose="020F0502020204030204" pitchFamily="34" charset="0"/>
                        </a:rPr>
                        <a:t>1.60</a:t>
                      </a:r>
                    </a:p>
                  </a:txBody>
                  <a:tcPr marL="6350" marR="6350" marT="6350" marB="0" anchor="ctr">
                    <a:lnL>
                      <a:noFill/>
                    </a:lnL>
                    <a:lnR w="1270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1960843552"/>
                  </a:ext>
                </a:extLst>
              </a:tr>
              <a:tr h="220198">
                <a:tc>
                  <a:txBody>
                    <a:bodyPr/>
                    <a:lstStyle/>
                    <a:p>
                      <a:pPr lvl="1" algn="l" fontAlgn="b"/>
                      <a:r>
                        <a:rPr lang="en-US" sz="1800" b="0" i="0" u="none" strike="noStrike">
                          <a:solidFill>
                            <a:srgbClr val="000000"/>
                          </a:solidFill>
                          <a:effectLst/>
                          <a:latin typeface="Calibri" panose="020F0502020204030204" pitchFamily="34" charset="0"/>
                        </a:rPr>
                        <a:t>Grades 1-3</a:t>
                      </a:r>
                    </a:p>
                  </a:txBody>
                  <a:tcPr marL="6350" marR="6350" marT="6350"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ctr"/>
                      <a:r>
                        <a:rPr lang="en-US" sz="1800" b="0" i="0" u="none" strike="noStrike">
                          <a:solidFill>
                            <a:srgbClr val="000000"/>
                          </a:solidFill>
                          <a:effectLst/>
                          <a:latin typeface="Calibri" panose="020F0502020204030204" pitchFamily="34" charset="0"/>
                        </a:rPr>
                        <a:t>1.38</a:t>
                      </a:r>
                    </a:p>
                  </a:txBody>
                  <a:tcPr marL="6350" marR="6350" marT="6350" marB="0" anchor="ctr">
                    <a:lnL>
                      <a:noFill/>
                    </a:lnL>
                    <a:lnR>
                      <a:noFill/>
                    </a:lnR>
                    <a:lnT>
                      <a:noFill/>
                    </a:lnT>
                    <a:lnB>
                      <a:noFill/>
                    </a:lnB>
                    <a:solidFill>
                      <a:srgbClr val="FFFFFF"/>
                    </a:solidFill>
                  </a:tcPr>
                </a:tc>
                <a:tc>
                  <a:txBody>
                    <a:bodyPr/>
                    <a:lstStyle/>
                    <a:p>
                      <a:pPr algn="ctr" fontAlgn="ctr"/>
                      <a:r>
                        <a:rPr lang="en-US" sz="1800" b="0" i="0" u="none" strike="noStrike">
                          <a:solidFill>
                            <a:srgbClr val="000000"/>
                          </a:solidFill>
                          <a:effectLst/>
                          <a:latin typeface="Calibri" panose="020F0502020204030204" pitchFamily="34" charset="0"/>
                        </a:rPr>
                        <a:t>1.75</a:t>
                      </a:r>
                    </a:p>
                  </a:txBody>
                  <a:tcPr marL="6350" marR="6350" marT="6350" marB="0" anchor="ctr">
                    <a:lnL>
                      <a:noFill/>
                    </a:lnL>
                    <a:lnR w="1270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3146223447"/>
                  </a:ext>
                </a:extLst>
              </a:tr>
              <a:tr h="220198">
                <a:tc>
                  <a:txBody>
                    <a:bodyPr/>
                    <a:lstStyle/>
                    <a:p>
                      <a:pPr lvl="1" algn="l" fontAlgn="b"/>
                      <a:r>
                        <a:rPr lang="en-US" sz="1800" b="0" i="0" u="none" strike="noStrike">
                          <a:solidFill>
                            <a:srgbClr val="000000"/>
                          </a:solidFill>
                          <a:effectLst/>
                          <a:latin typeface="Calibri" panose="020F0502020204030204" pitchFamily="34" charset="0"/>
                        </a:rPr>
                        <a:t>Grades 7-8</a:t>
                      </a:r>
                    </a:p>
                  </a:txBody>
                  <a:tcPr marL="6350" marR="6350" marT="6350"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ctr"/>
                      <a:r>
                        <a:rPr lang="en-US" sz="1800" b="0" i="0" u="none" strike="noStrike">
                          <a:solidFill>
                            <a:srgbClr val="000000"/>
                          </a:solidFill>
                          <a:effectLst/>
                          <a:latin typeface="Calibri" panose="020F0502020204030204" pitchFamily="34" charset="0"/>
                        </a:rPr>
                        <a:t>1.38</a:t>
                      </a:r>
                    </a:p>
                  </a:txBody>
                  <a:tcPr marL="6350" marR="6350" marT="6350" marB="0" anchor="ctr">
                    <a:lnL>
                      <a:noFill/>
                    </a:lnL>
                    <a:lnR>
                      <a:noFill/>
                    </a:lnR>
                    <a:lnT>
                      <a:noFill/>
                    </a:lnT>
                    <a:lnB>
                      <a:noFill/>
                    </a:lnB>
                    <a:solidFill>
                      <a:srgbClr val="FFFFFF"/>
                    </a:solidFill>
                  </a:tcPr>
                </a:tc>
                <a:tc>
                  <a:txBody>
                    <a:bodyPr/>
                    <a:lstStyle/>
                    <a:p>
                      <a:pPr algn="ctr" fontAlgn="ctr"/>
                      <a:r>
                        <a:rPr lang="en-US" sz="1800" b="0" i="0" u="none" strike="noStrike">
                          <a:solidFill>
                            <a:srgbClr val="000000"/>
                          </a:solidFill>
                          <a:effectLst/>
                          <a:latin typeface="Calibri" panose="020F0502020204030204" pitchFamily="34" charset="0"/>
                        </a:rPr>
                        <a:t>1.60</a:t>
                      </a:r>
                    </a:p>
                  </a:txBody>
                  <a:tcPr marL="6350" marR="6350" marT="6350" marB="0" anchor="ctr">
                    <a:lnL>
                      <a:noFill/>
                    </a:lnL>
                    <a:lnR w="1270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916278316"/>
                  </a:ext>
                </a:extLst>
              </a:tr>
              <a:tr h="220198">
                <a:tc>
                  <a:txBody>
                    <a:bodyPr/>
                    <a:lstStyle/>
                    <a:p>
                      <a:pPr lvl="1" algn="l" fontAlgn="b"/>
                      <a:r>
                        <a:rPr lang="en-US" sz="1800" b="0" i="0" u="none" strike="noStrike">
                          <a:solidFill>
                            <a:srgbClr val="000000"/>
                          </a:solidFill>
                          <a:effectLst/>
                          <a:latin typeface="Calibri" panose="020F0502020204030204" pitchFamily="34" charset="0"/>
                        </a:rPr>
                        <a:t>Grades 9-12 </a:t>
                      </a:r>
                    </a:p>
                  </a:txBody>
                  <a:tcPr marL="6350" marR="6350" marT="635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800" b="0" i="0" u="none" strike="noStrike">
                          <a:solidFill>
                            <a:srgbClr val="000000"/>
                          </a:solidFill>
                          <a:effectLst/>
                          <a:latin typeface="Calibri" panose="020F0502020204030204" pitchFamily="34" charset="0"/>
                        </a:rPr>
                        <a:t>1.50</a:t>
                      </a:r>
                    </a:p>
                  </a:txBody>
                  <a:tcPr marL="6350" marR="6350" marT="635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800" b="0" i="0" u="none" strike="noStrike">
                          <a:solidFill>
                            <a:srgbClr val="000000"/>
                          </a:solidFill>
                          <a:effectLst/>
                          <a:latin typeface="Calibri" panose="020F0502020204030204" pitchFamily="34" charset="0"/>
                        </a:rPr>
                        <a:t>1.60</a:t>
                      </a:r>
                    </a:p>
                  </a:txBody>
                  <a:tcPr marL="6350" marR="6350" marT="635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903709095"/>
                  </a:ext>
                </a:extLst>
              </a:tr>
            </a:tbl>
          </a:graphicData>
        </a:graphic>
      </p:graphicFrame>
      <p:sp>
        <p:nvSpPr>
          <p:cNvPr id="5" name="Arrow: Curved Right 4">
            <a:extLst>
              <a:ext uri="{FF2B5EF4-FFF2-40B4-BE49-F238E27FC236}">
                <a16:creationId xmlns:a16="http://schemas.microsoft.com/office/drawing/2014/main" id="{930FDFEA-5B55-4372-928E-470E23BB2996}"/>
              </a:ext>
            </a:extLst>
          </p:cNvPr>
          <p:cNvSpPr/>
          <p:nvPr/>
        </p:nvSpPr>
        <p:spPr>
          <a:xfrm>
            <a:off x="1801159" y="2988569"/>
            <a:ext cx="817281" cy="1630018"/>
          </a:xfrm>
          <a:prstGeom prst="curvedRightArrow">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7305753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D61B7A6-07AC-4AAE-8945-AAE8D7CE5BC0}"/>
              </a:ext>
            </a:extLst>
          </p:cNvPr>
          <p:cNvSpPr>
            <a:spLocks noGrp="1"/>
          </p:cNvSpPr>
          <p:nvPr>
            <p:ph type="sldNum" sz="quarter" idx="12"/>
          </p:nvPr>
        </p:nvSpPr>
        <p:spPr/>
        <p:txBody>
          <a:bodyPr/>
          <a:lstStyle/>
          <a:p>
            <a:fld id="{5B4CAECD-02FE-4C4A-9471-426DCC91B0DD}" type="slidenum">
              <a:rPr lang="en-US" smtClean="0"/>
              <a:t>9</a:t>
            </a:fld>
            <a:endParaRPr lang="en-US"/>
          </a:p>
        </p:txBody>
      </p:sp>
      <p:pic>
        <p:nvPicPr>
          <p:cNvPr id="6" name="Picture 5">
            <a:extLst>
              <a:ext uri="{FF2B5EF4-FFF2-40B4-BE49-F238E27FC236}">
                <a16:creationId xmlns:a16="http://schemas.microsoft.com/office/drawing/2014/main" id="{57D17389-5293-4097-9B4D-3809BFE00105}"/>
              </a:ext>
            </a:extLst>
          </p:cNvPr>
          <p:cNvPicPr>
            <a:picLocks noChangeAspect="1"/>
          </p:cNvPicPr>
          <p:nvPr/>
        </p:nvPicPr>
        <p:blipFill>
          <a:blip r:embed="rId2"/>
          <a:stretch>
            <a:fillRect/>
          </a:stretch>
        </p:blipFill>
        <p:spPr>
          <a:xfrm>
            <a:off x="2236841" y="3696101"/>
            <a:ext cx="8384116" cy="1877610"/>
          </a:xfrm>
          <a:prstGeom prst="rect">
            <a:avLst/>
          </a:prstGeom>
          <a:ln w="28575">
            <a:solidFill>
              <a:schemeClr val="bg2"/>
            </a:solidFill>
          </a:ln>
        </p:spPr>
      </p:pic>
      <p:sp>
        <p:nvSpPr>
          <p:cNvPr id="11" name="Content Placeholder 1">
            <a:extLst>
              <a:ext uri="{FF2B5EF4-FFF2-40B4-BE49-F238E27FC236}">
                <a16:creationId xmlns:a16="http://schemas.microsoft.com/office/drawing/2014/main" id="{204A8C52-67AB-4CF2-BA97-279D1E88CDAE}"/>
              </a:ext>
            </a:extLst>
          </p:cNvPr>
          <p:cNvSpPr txBox="1">
            <a:spLocks/>
          </p:cNvSpPr>
          <p:nvPr/>
        </p:nvSpPr>
        <p:spPr>
          <a:xfrm>
            <a:off x="1571043" y="815334"/>
            <a:ext cx="9195023" cy="4802582"/>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spcBef>
                <a:spcPts val="0"/>
              </a:spcBef>
              <a:buClr>
                <a:srgbClr val="AE431C"/>
              </a:buClr>
              <a:buSzPct val="100000"/>
            </a:pPr>
            <a:r>
              <a:rPr lang="en-US" sz="2800">
                <a:latin typeface="Calibri" panose="020F0502020204030204" pitchFamily="34" charset="0"/>
                <a:cs typeface="Calibri" panose="020F0502020204030204" pitchFamily="34" charset="0"/>
              </a:rPr>
              <a:t>  </a:t>
            </a:r>
            <a:r>
              <a:rPr lang="en-US" sz="2400">
                <a:solidFill>
                  <a:srgbClr val="000000"/>
                </a:solidFill>
                <a:latin typeface="Calibri" panose="020F0502020204030204" pitchFamily="34" charset="0"/>
                <a:cs typeface="Calibri" panose="020F0502020204030204" pitchFamily="34" charset="0"/>
              </a:rPr>
              <a:t>BIE annual budget requests include fixed costs for teacher pay </a:t>
            </a:r>
          </a:p>
          <a:p>
            <a:pPr marL="0" indent="0">
              <a:lnSpc>
                <a:spcPct val="100000"/>
              </a:lnSpc>
              <a:spcBef>
                <a:spcPts val="0"/>
              </a:spcBef>
              <a:spcAft>
                <a:spcPts val="1200"/>
              </a:spcAft>
              <a:buClr>
                <a:srgbClr val="AE431C"/>
              </a:buClr>
              <a:buSzPct val="100000"/>
              <a:buNone/>
            </a:pPr>
            <a:r>
              <a:rPr lang="en-US" sz="2400">
                <a:solidFill>
                  <a:srgbClr val="000000"/>
                </a:solidFill>
                <a:latin typeface="Calibri" panose="020F0502020204030204" pitchFamily="34" charset="0"/>
                <a:cs typeface="Calibri" panose="020F0502020204030204" pitchFamily="34" charset="0"/>
              </a:rPr>
              <a:t>    raises - total BIE fixed costs in the 2023 Request exceed $18m                  </a:t>
            </a:r>
          </a:p>
          <a:p>
            <a:pPr>
              <a:lnSpc>
                <a:spcPct val="100000"/>
              </a:lnSpc>
              <a:spcBef>
                <a:spcPts val="0"/>
              </a:spcBef>
              <a:buClr>
                <a:srgbClr val="AE431C"/>
              </a:buClr>
              <a:buSzPct val="110000"/>
            </a:pPr>
            <a:r>
              <a:rPr lang="en-US" sz="2400">
                <a:solidFill>
                  <a:srgbClr val="000000"/>
                </a:solidFill>
                <a:latin typeface="Calibri" panose="020F0502020204030204" pitchFamily="34" charset="0"/>
                <a:cs typeface="Calibri" panose="020F0502020204030204" pitchFamily="34" charset="0"/>
              </a:rPr>
              <a:t>  Pay raise requests are funded via fixed costs and based on DoDEA</a:t>
            </a:r>
          </a:p>
          <a:p>
            <a:pPr marL="0" indent="0">
              <a:lnSpc>
                <a:spcPct val="100000"/>
              </a:lnSpc>
              <a:spcBef>
                <a:spcPts val="0"/>
              </a:spcBef>
              <a:spcAft>
                <a:spcPts val="1200"/>
              </a:spcAft>
              <a:buClr>
                <a:srgbClr val="AE431C"/>
              </a:buClr>
              <a:buSzPct val="100000"/>
              <a:buNone/>
            </a:pPr>
            <a:r>
              <a:rPr lang="en-US" sz="2400">
                <a:solidFill>
                  <a:srgbClr val="000000"/>
                </a:solidFill>
                <a:latin typeface="Calibri" panose="020F0502020204030204" pitchFamily="34" charset="0"/>
                <a:cs typeface="Calibri" panose="020F0502020204030204" pitchFamily="34" charset="0"/>
              </a:rPr>
              <a:t>    (Department of Defense Education Activity) benchmark pay scales  </a:t>
            </a:r>
          </a:p>
          <a:p>
            <a:pPr>
              <a:lnSpc>
                <a:spcPct val="100000"/>
              </a:lnSpc>
              <a:spcBef>
                <a:spcPts val="0"/>
              </a:spcBef>
              <a:buClr>
                <a:srgbClr val="AE431C"/>
              </a:buClr>
              <a:buSzPct val="110000"/>
            </a:pPr>
            <a:r>
              <a:rPr lang="en-US" sz="2400">
                <a:solidFill>
                  <a:srgbClr val="000000"/>
                </a:solidFill>
                <a:latin typeface="Calibri" panose="020F0502020204030204" pitchFamily="34" charset="0"/>
                <a:cs typeface="Calibri" panose="020F0502020204030204" pitchFamily="34" charset="0"/>
              </a:rPr>
              <a:t>  Pay raise fixed costs are distributed to the ISEP budget line </a:t>
            </a:r>
          </a:p>
          <a:p>
            <a:pPr marL="0" indent="0">
              <a:lnSpc>
                <a:spcPct val="100000"/>
              </a:lnSpc>
              <a:spcBef>
                <a:spcPts val="0"/>
              </a:spcBef>
              <a:buClr>
                <a:srgbClr val="AE431C"/>
              </a:buClr>
              <a:buSzPct val="100000"/>
              <a:buNone/>
            </a:pPr>
            <a:r>
              <a:rPr lang="en-US" sz="2400">
                <a:solidFill>
                  <a:srgbClr val="000000"/>
                </a:solidFill>
                <a:latin typeface="Calibri" panose="020F0502020204030204" pitchFamily="34" charset="0"/>
                <a:cs typeface="Calibri" panose="020F0502020204030204" pitchFamily="34" charset="0"/>
              </a:rPr>
              <a:t>    Congress supports grant schools setting pay at DoDEA benchmarks  </a:t>
            </a:r>
          </a:p>
        </p:txBody>
      </p:sp>
      <p:pic>
        <p:nvPicPr>
          <p:cNvPr id="7" name="Picture 6">
            <a:extLst>
              <a:ext uri="{FF2B5EF4-FFF2-40B4-BE49-F238E27FC236}">
                <a16:creationId xmlns:a16="http://schemas.microsoft.com/office/drawing/2014/main" id="{A21F0C99-F7C1-4AF3-A093-05C46EB8677B}"/>
              </a:ext>
            </a:extLst>
          </p:cNvPr>
          <p:cNvPicPr>
            <a:picLocks noChangeAspect="1"/>
          </p:cNvPicPr>
          <p:nvPr/>
        </p:nvPicPr>
        <p:blipFill>
          <a:blip r:embed="rId3"/>
          <a:stretch>
            <a:fillRect/>
          </a:stretch>
        </p:blipFill>
        <p:spPr>
          <a:xfrm>
            <a:off x="2236841" y="5593733"/>
            <a:ext cx="8384116" cy="448933"/>
          </a:xfrm>
          <a:prstGeom prst="rect">
            <a:avLst/>
          </a:prstGeom>
          <a:ln>
            <a:noFill/>
          </a:ln>
        </p:spPr>
      </p:pic>
      <p:sp>
        <p:nvSpPr>
          <p:cNvPr id="14" name="Subtitle 2">
            <a:extLst>
              <a:ext uri="{FF2B5EF4-FFF2-40B4-BE49-F238E27FC236}">
                <a16:creationId xmlns:a16="http://schemas.microsoft.com/office/drawing/2014/main" id="{A07FD2FD-39B1-68BA-E21E-904DC06FDB86}"/>
              </a:ext>
            </a:extLst>
          </p:cNvPr>
          <p:cNvSpPr txBox="1">
            <a:spLocks/>
          </p:cNvSpPr>
          <p:nvPr/>
        </p:nvSpPr>
        <p:spPr>
          <a:xfrm>
            <a:off x="3331549" y="271853"/>
            <a:ext cx="5528902" cy="459593"/>
          </a:xfrm>
          <a:prstGeom prst="rect">
            <a:avLst/>
          </a:prstGeom>
          <a:solidFill>
            <a:schemeClr val="bg2"/>
          </a:solidFill>
          <a:ln>
            <a:solidFill>
              <a:schemeClr val="bg2"/>
            </a:solidFill>
          </a:ln>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chemeClr val="tx2">
                    <a:lumMod val="50000"/>
                  </a:schemeClr>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1" kern="1200">
                <a:solidFill>
                  <a:schemeClr val="tx2"/>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00000"/>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200" b="0">
                <a:solidFill>
                  <a:schemeClr val="bg1"/>
                </a:solidFill>
                <a:latin typeface="Calibri" panose="020F0502020204030204" pitchFamily="34" charset="0"/>
                <a:cs typeface="Calibri" panose="020F0502020204030204" pitchFamily="34" charset="0"/>
              </a:rPr>
              <a:t>BIE Teacher Pay Parity </a:t>
            </a:r>
          </a:p>
        </p:txBody>
      </p:sp>
    </p:spTree>
    <p:extLst>
      <p:ext uri="{BB962C8B-B14F-4D97-AF65-F5344CB8AC3E}">
        <p14:creationId xmlns:p14="http://schemas.microsoft.com/office/powerpoint/2010/main" val="1300584629"/>
      </p:ext>
    </p:extLst>
  </p:cSld>
  <p:clrMapOvr>
    <a:masterClrMapping/>
  </p:clrMapOvr>
</p:sld>
</file>

<file path=ppt/theme/theme1.xml><?xml version="1.0" encoding="utf-8"?>
<a:theme xmlns:a="http://schemas.openxmlformats.org/drawingml/2006/main" name="Official BIE Central Office Theme">
  <a:themeElements>
    <a:clrScheme name="BIE Color Palette">
      <a:dk1>
        <a:srgbClr val="0F6460"/>
      </a:dk1>
      <a:lt1>
        <a:sysClr val="window" lastClr="FFFFFF"/>
      </a:lt1>
      <a:dk2>
        <a:srgbClr val="9C3D10"/>
      </a:dk2>
      <a:lt2>
        <a:srgbClr val="E66F0E"/>
      </a:lt2>
      <a:accent1>
        <a:srgbClr val="008480"/>
      </a:accent1>
      <a:accent2>
        <a:srgbClr val="E5A000"/>
      </a:accent2>
      <a:accent3>
        <a:srgbClr val="008480"/>
      </a:accent3>
      <a:accent4>
        <a:srgbClr val="D54309"/>
      </a:accent4>
      <a:accent5>
        <a:srgbClr val="6FBAB3"/>
      </a:accent5>
      <a:accent6>
        <a:srgbClr val="FFBE2E"/>
      </a:accent6>
      <a:hlink>
        <a:srgbClr val="008480"/>
      </a:hlink>
      <a:folHlink>
        <a:srgbClr val="7F7F7F"/>
      </a:folHlink>
    </a:clrScheme>
    <a:fontScheme name="BIE Typography">
      <a:majorFont>
        <a:latin typeface="Trebuchet MS"/>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IE SLIDE 16.9 Central Office Template" id="{53814AE9-C34D-487C-A598-234C3E8D71C1}" vid="{360D394E-2229-4247-B7FB-4CFFBDB12F9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537495c8-04d0-4d9f-a3c5-24b15dd8235a">
      <Terms xmlns="http://schemas.microsoft.com/office/infopath/2007/PartnerControls"/>
    </lcf76f155ced4ddcb4097134ff3c332f>
    <DateTimePosted xmlns="537495c8-04d0-4d9f-a3c5-24b15dd8235a"/>
    <TaxCatchAll xmlns="31062a0d-ede8-4112-b4bb-00a9c1bc8e16"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13EFBD184CCA942BD942D2DC234DA02" ma:contentTypeVersion="14" ma:contentTypeDescription="Create a new document." ma:contentTypeScope="" ma:versionID="b6e045c44db7cc55ae4da8845646d733">
  <xsd:schema xmlns:xsd="http://www.w3.org/2001/XMLSchema" xmlns:xs="http://www.w3.org/2001/XMLSchema" xmlns:p="http://schemas.microsoft.com/office/2006/metadata/properties" xmlns:ns2="537495c8-04d0-4d9f-a3c5-24b15dd8235a" xmlns:ns3="d6c4c347-d8bf-4125-97e5-bf5a24a6ea48" xmlns:ns4="31062a0d-ede8-4112-b4bb-00a9c1bc8e16" targetNamespace="http://schemas.microsoft.com/office/2006/metadata/properties" ma:root="true" ma:fieldsID="1804e3f35c2ccfb1888bbfb2fec1de90" ns2:_="" ns3:_="" ns4:_="">
    <xsd:import namespace="537495c8-04d0-4d9f-a3c5-24b15dd8235a"/>
    <xsd:import namespace="d6c4c347-d8bf-4125-97e5-bf5a24a6ea48"/>
    <xsd:import namespace="31062a0d-ede8-4112-b4bb-00a9c1bc8e1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3:SharedWithUsers" minOccurs="0"/>
                <xsd:element ref="ns3:SharedWithDetails" minOccurs="0"/>
                <xsd:element ref="ns2:MediaLengthInSeconds" minOccurs="0"/>
                <xsd:element ref="ns2:DateTimePosted"/>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7495c8-04d0-4d9f-a3c5-24b15dd8235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DateTimePosted" ma:index="18" ma:displayName="Date &amp; Time Posted" ma:format="DateTime" ma:internalName="DateTimePosted">
      <xsd:simpleType>
        <xsd:restriction base="dms:DateTime"/>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9c5df3ad-b4e5-45d1-88c9-23db5f1fe61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6c4c347-d8bf-4125-97e5-bf5a24a6ea48"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1062a0d-ede8-4112-b4bb-00a9c1bc8e16"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8505bb3b-600f-4dd2-97d1-0aa4c49e4934}" ma:internalName="TaxCatchAll" ma:showField="CatchAllData" ma:web="53f24b3a-2adf-47ef-9d29-c9edda84190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359A086-C4C4-4666-8382-5AB7E4C068EA}">
  <ds:schemaRefs>
    <ds:schemaRef ds:uri="31062a0d-ede8-4112-b4bb-00a9c1bc8e16"/>
    <ds:schemaRef ds:uri="537495c8-04d0-4d9f-a3c5-24b15dd8235a"/>
    <ds:schemaRef ds:uri="ef6969e5-ee85-4d17-992a-583180d1eb7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6B3840FA-1974-4894-A165-E4272DCF6A4C}">
  <ds:schemaRefs>
    <ds:schemaRef ds:uri="http://schemas.microsoft.com/sharepoint/v3/contenttype/forms"/>
  </ds:schemaRefs>
</ds:datastoreItem>
</file>

<file path=customXml/itemProps3.xml><?xml version="1.0" encoding="utf-8"?>
<ds:datastoreItem xmlns:ds="http://schemas.openxmlformats.org/officeDocument/2006/customXml" ds:itemID="{B5DD8E0C-E9AF-4955-B4A0-20F992EE97E8}">
  <ds:schemaRefs>
    <ds:schemaRef ds:uri="31062a0d-ede8-4112-b4bb-00a9c1bc8e16"/>
    <ds:schemaRef ds:uri="537495c8-04d0-4d9f-a3c5-24b15dd8235a"/>
    <ds:schemaRef ds:uri="d6c4c347-d8bf-4125-97e5-bf5a24a6ea4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Core Theme</Template>
  <Application>Microsoft Office PowerPoint</Application>
  <PresentationFormat>Widescreen</PresentationFormat>
  <Slides>27</Slides>
  <Notes>4</Notes>
  <HiddenSlides>0</HiddenSlide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Official BIE Central 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Glen Perry</dc:creator>
  <cp:revision>1</cp:revision>
  <cp:lastPrinted>2021-09-27T05:10:24Z</cp:lastPrinted>
  <dcterms:created xsi:type="dcterms:W3CDTF">2022-01-18T14:01:47Z</dcterms:created>
  <dcterms:modified xsi:type="dcterms:W3CDTF">2022-06-06T22:35:46Z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0x010100813EFBD184CCA942BD942D2DC234DA02</vt:lpwstr>
  </property>
  <property fmtid="{D5CDD505-2E9C-101B-9397-08002B2CF9AE}" pid="3" name="MediaServiceImageTags">
    <vt:lpwstr/>
  </property>
</Properties>
</file>