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584" autoAdjust="0"/>
  </p:normalViewPr>
  <p:slideViewPr>
    <p:cSldViewPr>
      <p:cViewPr varScale="1">
        <p:scale>
          <a:sx n="122" d="100"/>
          <a:sy n="122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77A05-2AB3-42A7-AF09-603D53A9879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D9CBAF-DF25-4F25-B767-933DB634B5E7}">
      <dgm:prSet phldrT="[Text]"/>
      <dgm:spPr/>
      <dgm:t>
        <a:bodyPr/>
        <a:lstStyle/>
        <a:p>
          <a:r>
            <a:rPr lang="en-US" dirty="0" smtClean="0"/>
            <a:t>Native Star</a:t>
          </a:r>
          <a:endParaRPr lang="en-US" dirty="0"/>
        </a:p>
      </dgm:t>
    </dgm:pt>
    <dgm:pt modelId="{34C96E7B-07A3-462E-88C8-91E92C74AD57}" type="parTrans" cxnId="{778571F0-B506-4141-90C9-4332027D20AD}">
      <dgm:prSet/>
      <dgm:spPr/>
      <dgm:t>
        <a:bodyPr/>
        <a:lstStyle/>
        <a:p>
          <a:endParaRPr lang="en-US"/>
        </a:p>
      </dgm:t>
    </dgm:pt>
    <dgm:pt modelId="{E975D945-4B76-4246-BAF7-749BEDCFD51A}" type="sibTrans" cxnId="{778571F0-B506-4141-90C9-4332027D20AD}">
      <dgm:prSet/>
      <dgm:spPr/>
      <dgm:t>
        <a:bodyPr/>
        <a:lstStyle/>
        <a:p>
          <a:endParaRPr lang="en-US"/>
        </a:p>
      </dgm:t>
    </dgm:pt>
    <dgm:pt modelId="{F621DBA1-7C7B-4163-BC3D-0AA8E15E6FD6}">
      <dgm:prSet phldrT="[Text]"/>
      <dgm:spPr/>
      <dgm:t>
        <a:bodyPr/>
        <a:lstStyle/>
        <a:p>
          <a:r>
            <a:rPr lang="en-US" b="1" dirty="0" smtClean="0"/>
            <a:t>Empowerment and Innovation</a:t>
          </a:r>
          <a:endParaRPr lang="en-US" b="1" dirty="0"/>
        </a:p>
      </dgm:t>
    </dgm:pt>
    <dgm:pt modelId="{3B8766CC-2599-4E8C-9FF3-9D8C88EFAA3A}" type="parTrans" cxnId="{B8F7B3EC-07D9-4221-97EE-A832170C48A8}">
      <dgm:prSet/>
      <dgm:spPr/>
      <dgm:t>
        <a:bodyPr/>
        <a:lstStyle/>
        <a:p>
          <a:endParaRPr lang="en-US"/>
        </a:p>
      </dgm:t>
    </dgm:pt>
    <dgm:pt modelId="{2CBF817F-F7D8-4AA4-A271-7C6A53049113}" type="sibTrans" cxnId="{B8F7B3EC-07D9-4221-97EE-A832170C48A8}">
      <dgm:prSet/>
      <dgm:spPr/>
      <dgm:t>
        <a:bodyPr/>
        <a:lstStyle/>
        <a:p>
          <a:endParaRPr lang="en-US"/>
        </a:p>
      </dgm:t>
    </dgm:pt>
    <dgm:pt modelId="{90463947-4BE5-41A7-94AA-10F4008F7AD4}">
      <dgm:prSet phldrT="[Text]"/>
      <dgm:spPr/>
      <dgm:t>
        <a:bodyPr/>
        <a:lstStyle/>
        <a:p>
          <a:r>
            <a:rPr lang="en-US" b="1" dirty="0" smtClean="0"/>
            <a:t>Indicators of Effective Practice</a:t>
          </a:r>
          <a:endParaRPr lang="en-US" b="1" dirty="0"/>
        </a:p>
      </dgm:t>
    </dgm:pt>
    <dgm:pt modelId="{0F9D525F-A750-4388-9725-39E7CE9FB6FC}" type="parTrans" cxnId="{F188BD64-1BC7-43F3-9A48-C6EFAF3F9101}">
      <dgm:prSet/>
      <dgm:spPr/>
      <dgm:t>
        <a:bodyPr/>
        <a:lstStyle/>
        <a:p>
          <a:endParaRPr lang="en-US"/>
        </a:p>
      </dgm:t>
    </dgm:pt>
    <dgm:pt modelId="{DED9D005-9808-44B1-A595-BC332BAFC54C}" type="sibTrans" cxnId="{F188BD64-1BC7-43F3-9A48-C6EFAF3F9101}">
      <dgm:prSet/>
      <dgm:spPr/>
      <dgm:t>
        <a:bodyPr/>
        <a:lstStyle/>
        <a:p>
          <a:endParaRPr lang="en-US"/>
        </a:p>
      </dgm:t>
    </dgm:pt>
    <dgm:pt modelId="{0B575D77-98A1-4A63-8ECF-A637C6FD5CB2}">
      <dgm:prSet phldrT="[Text]"/>
      <dgm:spPr/>
      <dgm:t>
        <a:bodyPr/>
        <a:lstStyle/>
        <a:p>
          <a:r>
            <a:rPr lang="en-US" b="1" dirty="0" smtClean="0"/>
            <a:t>Coached Decision Making</a:t>
          </a:r>
          <a:endParaRPr lang="en-US" b="1" dirty="0"/>
        </a:p>
      </dgm:t>
    </dgm:pt>
    <dgm:pt modelId="{DA98094D-3BA6-4F51-A3A6-F28CD2AC3D02}" type="parTrans" cxnId="{BAB13C10-9CC9-46D1-A694-480419D3FC4E}">
      <dgm:prSet/>
      <dgm:spPr/>
      <dgm:t>
        <a:bodyPr/>
        <a:lstStyle/>
        <a:p>
          <a:endParaRPr lang="en-US"/>
        </a:p>
      </dgm:t>
    </dgm:pt>
    <dgm:pt modelId="{1ABD75E6-D0F9-4108-87CA-DF84AB20E7F4}" type="sibTrans" cxnId="{BAB13C10-9CC9-46D1-A694-480419D3FC4E}">
      <dgm:prSet/>
      <dgm:spPr/>
      <dgm:t>
        <a:bodyPr/>
        <a:lstStyle/>
        <a:p>
          <a:endParaRPr lang="en-US"/>
        </a:p>
      </dgm:t>
    </dgm:pt>
    <dgm:pt modelId="{42F6D154-D26F-4292-9BAF-52BFF8F85F1C}">
      <dgm:prSet phldrT="[Text]"/>
      <dgm:spPr/>
      <dgm:t>
        <a:bodyPr/>
        <a:lstStyle/>
        <a:p>
          <a:r>
            <a:rPr lang="en-US" b="1" dirty="0" smtClean="0"/>
            <a:t>Web-Based Technology</a:t>
          </a:r>
          <a:endParaRPr lang="en-US" b="1" dirty="0"/>
        </a:p>
      </dgm:t>
    </dgm:pt>
    <dgm:pt modelId="{2CAD16A5-7EC8-4D7F-9A39-7F680B717D5D}" type="parTrans" cxnId="{5E28DF25-E45F-45E5-BC45-DE17B3C333ED}">
      <dgm:prSet/>
      <dgm:spPr/>
      <dgm:t>
        <a:bodyPr/>
        <a:lstStyle/>
        <a:p>
          <a:endParaRPr lang="en-US"/>
        </a:p>
      </dgm:t>
    </dgm:pt>
    <dgm:pt modelId="{72829099-FDB2-4E04-8A09-16582B28FA59}" type="sibTrans" cxnId="{5E28DF25-E45F-45E5-BC45-DE17B3C333ED}">
      <dgm:prSet/>
      <dgm:spPr/>
      <dgm:t>
        <a:bodyPr/>
        <a:lstStyle/>
        <a:p>
          <a:endParaRPr lang="en-US"/>
        </a:p>
      </dgm:t>
    </dgm:pt>
    <dgm:pt modelId="{BA1D5EB7-2091-4D91-8554-B48F2E5301F7}" type="pres">
      <dgm:prSet presAssocID="{BFB77A05-2AB3-42A7-AF09-603D53A987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809781-1BE9-4C80-8AC7-18A99AA610A1}" type="pres">
      <dgm:prSet presAssocID="{CFD9CBAF-DF25-4F25-B767-933DB634B5E7}" presName="centerShape" presStyleLbl="node0" presStyleIdx="0" presStyleCnt="1"/>
      <dgm:spPr/>
      <dgm:t>
        <a:bodyPr/>
        <a:lstStyle/>
        <a:p>
          <a:endParaRPr lang="en-US"/>
        </a:p>
      </dgm:t>
    </dgm:pt>
    <dgm:pt modelId="{875E27DF-64EB-46E4-843F-A30FD5461C01}" type="pres">
      <dgm:prSet presAssocID="{F621DBA1-7C7B-4163-BC3D-0AA8E15E6F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CA95-2DBF-4212-B701-E1B998093688}" type="pres">
      <dgm:prSet presAssocID="{F621DBA1-7C7B-4163-BC3D-0AA8E15E6FD6}" presName="dummy" presStyleCnt="0"/>
      <dgm:spPr/>
      <dgm:t>
        <a:bodyPr/>
        <a:lstStyle/>
        <a:p>
          <a:endParaRPr lang="en-US"/>
        </a:p>
      </dgm:t>
    </dgm:pt>
    <dgm:pt modelId="{7D5C4E7B-F345-44B7-924A-E977AB8AF832}" type="pres">
      <dgm:prSet presAssocID="{2CBF817F-F7D8-4AA4-A271-7C6A5304911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80BB3AC-98BF-485C-854E-649EABEDEFC1}" type="pres">
      <dgm:prSet presAssocID="{90463947-4BE5-41A7-94AA-10F4008F7A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AB9BC-41AD-4427-AC95-060931578A71}" type="pres">
      <dgm:prSet presAssocID="{90463947-4BE5-41A7-94AA-10F4008F7AD4}" presName="dummy" presStyleCnt="0"/>
      <dgm:spPr/>
      <dgm:t>
        <a:bodyPr/>
        <a:lstStyle/>
        <a:p>
          <a:endParaRPr lang="en-US"/>
        </a:p>
      </dgm:t>
    </dgm:pt>
    <dgm:pt modelId="{DEBBF4C7-E795-4514-A0F7-D70B14BC5905}" type="pres">
      <dgm:prSet presAssocID="{DED9D005-9808-44B1-A595-BC332BAFC5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1ACF73D-9C4C-4E87-8384-AE5280C61E8D}" type="pres">
      <dgm:prSet presAssocID="{0B575D77-98A1-4A63-8ECF-A637C6FD5C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81B9-6F23-4EEC-A679-B4314B533163}" type="pres">
      <dgm:prSet presAssocID="{0B575D77-98A1-4A63-8ECF-A637C6FD5CB2}" presName="dummy" presStyleCnt="0"/>
      <dgm:spPr/>
      <dgm:t>
        <a:bodyPr/>
        <a:lstStyle/>
        <a:p>
          <a:endParaRPr lang="en-US"/>
        </a:p>
      </dgm:t>
    </dgm:pt>
    <dgm:pt modelId="{55BF3283-FA36-4A7A-B96F-B1C44AAE267D}" type="pres">
      <dgm:prSet presAssocID="{1ABD75E6-D0F9-4108-87CA-DF84AB20E7F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1D1FA9-FD98-4F65-B7C7-64C816A94604}" type="pres">
      <dgm:prSet presAssocID="{42F6D154-D26F-4292-9BAF-52BFF8F85F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3D186-2654-4ABB-A01C-B44DC38A98B8}" type="pres">
      <dgm:prSet presAssocID="{42F6D154-D26F-4292-9BAF-52BFF8F85F1C}" presName="dummy" presStyleCnt="0"/>
      <dgm:spPr/>
      <dgm:t>
        <a:bodyPr/>
        <a:lstStyle/>
        <a:p>
          <a:endParaRPr lang="en-US"/>
        </a:p>
      </dgm:t>
    </dgm:pt>
    <dgm:pt modelId="{906E7679-2025-4E53-89A4-BF4218337B9E}" type="pres">
      <dgm:prSet presAssocID="{72829099-FDB2-4E04-8A09-16582B28FA5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6DCCFB0-664E-4919-8016-09EED78988D8}" type="presOf" srcId="{42F6D154-D26F-4292-9BAF-52BFF8F85F1C}" destId="{2A1D1FA9-FD98-4F65-B7C7-64C816A94604}" srcOrd="0" destOrd="0" presId="urn:microsoft.com/office/officeart/2005/8/layout/radial6"/>
    <dgm:cxn modelId="{9232778B-EAF5-44A3-8537-279C0DC4DCF2}" type="presOf" srcId="{CFD9CBAF-DF25-4F25-B767-933DB634B5E7}" destId="{C1809781-1BE9-4C80-8AC7-18A99AA610A1}" srcOrd="0" destOrd="0" presId="urn:microsoft.com/office/officeart/2005/8/layout/radial6"/>
    <dgm:cxn modelId="{6CCA943F-3FD0-4C7C-BE21-09B824DB8DA7}" type="presOf" srcId="{F621DBA1-7C7B-4163-BC3D-0AA8E15E6FD6}" destId="{875E27DF-64EB-46E4-843F-A30FD5461C01}" srcOrd="0" destOrd="0" presId="urn:microsoft.com/office/officeart/2005/8/layout/radial6"/>
    <dgm:cxn modelId="{F188BD64-1BC7-43F3-9A48-C6EFAF3F9101}" srcId="{CFD9CBAF-DF25-4F25-B767-933DB634B5E7}" destId="{90463947-4BE5-41A7-94AA-10F4008F7AD4}" srcOrd="1" destOrd="0" parTransId="{0F9D525F-A750-4388-9725-39E7CE9FB6FC}" sibTransId="{DED9D005-9808-44B1-A595-BC332BAFC54C}"/>
    <dgm:cxn modelId="{BAB13C10-9CC9-46D1-A694-480419D3FC4E}" srcId="{CFD9CBAF-DF25-4F25-B767-933DB634B5E7}" destId="{0B575D77-98A1-4A63-8ECF-A637C6FD5CB2}" srcOrd="2" destOrd="0" parTransId="{DA98094D-3BA6-4F51-A3A6-F28CD2AC3D02}" sibTransId="{1ABD75E6-D0F9-4108-87CA-DF84AB20E7F4}"/>
    <dgm:cxn modelId="{57773C3C-D1AF-4267-A07E-95BB86B32504}" type="presOf" srcId="{0B575D77-98A1-4A63-8ECF-A637C6FD5CB2}" destId="{41ACF73D-9C4C-4E87-8384-AE5280C61E8D}" srcOrd="0" destOrd="0" presId="urn:microsoft.com/office/officeart/2005/8/layout/radial6"/>
    <dgm:cxn modelId="{EC254D98-0D06-4CE7-AA87-538FCA98933C}" type="presOf" srcId="{72829099-FDB2-4E04-8A09-16582B28FA59}" destId="{906E7679-2025-4E53-89A4-BF4218337B9E}" srcOrd="0" destOrd="0" presId="urn:microsoft.com/office/officeart/2005/8/layout/radial6"/>
    <dgm:cxn modelId="{C2578953-A517-427B-BF3F-7E6BD8594765}" type="presOf" srcId="{DED9D005-9808-44B1-A595-BC332BAFC54C}" destId="{DEBBF4C7-E795-4514-A0F7-D70B14BC5905}" srcOrd="0" destOrd="0" presId="urn:microsoft.com/office/officeart/2005/8/layout/radial6"/>
    <dgm:cxn modelId="{778571F0-B506-4141-90C9-4332027D20AD}" srcId="{BFB77A05-2AB3-42A7-AF09-603D53A9879D}" destId="{CFD9CBAF-DF25-4F25-B767-933DB634B5E7}" srcOrd="0" destOrd="0" parTransId="{34C96E7B-07A3-462E-88C8-91E92C74AD57}" sibTransId="{E975D945-4B76-4246-BAF7-749BEDCFD51A}"/>
    <dgm:cxn modelId="{523BE500-4C25-4E2B-966B-9DDC28B371D4}" type="presOf" srcId="{2CBF817F-F7D8-4AA4-A271-7C6A53049113}" destId="{7D5C4E7B-F345-44B7-924A-E977AB8AF832}" srcOrd="0" destOrd="0" presId="urn:microsoft.com/office/officeart/2005/8/layout/radial6"/>
    <dgm:cxn modelId="{B2DB0879-B6BE-4AB3-A2B3-FE7544730948}" type="presOf" srcId="{1ABD75E6-D0F9-4108-87CA-DF84AB20E7F4}" destId="{55BF3283-FA36-4A7A-B96F-B1C44AAE267D}" srcOrd="0" destOrd="0" presId="urn:microsoft.com/office/officeart/2005/8/layout/radial6"/>
    <dgm:cxn modelId="{5E28DF25-E45F-45E5-BC45-DE17B3C333ED}" srcId="{CFD9CBAF-DF25-4F25-B767-933DB634B5E7}" destId="{42F6D154-D26F-4292-9BAF-52BFF8F85F1C}" srcOrd="3" destOrd="0" parTransId="{2CAD16A5-7EC8-4D7F-9A39-7F680B717D5D}" sibTransId="{72829099-FDB2-4E04-8A09-16582B28FA59}"/>
    <dgm:cxn modelId="{6A5A1963-B9A3-48F8-8D37-EEF1DD12C34E}" type="presOf" srcId="{90463947-4BE5-41A7-94AA-10F4008F7AD4}" destId="{080BB3AC-98BF-485C-854E-649EABEDEFC1}" srcOrd="0" destOrd="0" presId="urn:microsoft.com/office/officeart/2005/8/layout/radial6"/>
    <dgm:cxn modelId="{78D082D2-7F1F-4D88-8119-CEE96FE9C370}" type="presOf" srcId="{BFB77A05-2AB3-42A7-AF09-603D53A9879D}" destId="{BA1D5EB7-2091-4D91-8554-B48F2E5301F7}" srcOrd="0" destOrd="0" presId="urn:microsoft.com/office/officeart/2005/8/layout/radial6"/>
    <dgm:cxn modelId="{B8F7B3EC-07D9-4221-97EE-A832170C48A8}" srcId="{CFD9CBAF-DF25-4F25-B767-933DB634B5E7}" destId="{F621DBA1-7C7B-4163-BC3D-0AA8E15E6FD6}" srcOrd="0" destOrd="0" parTransId="{3B8766CC-2599-4E8C-9FF3-9D8C88EFAA3A}" sibTransId="{2CBF817F-F7D8-4AA4-A271-7C6A53049113}"/>
    <dgm:cxn modelId="{6FAD06FC-6F3B-4056-99E9-30AF26C3CEA4}" type="presParOf" srcId="{BA1D5EB7-2091-4D91-8554-B48F2E5301F7}" destId="{C1809781-1BE9-4C80-8AC7-18A99AA610A1}" srcOrd="0" destOrd="0" presId="urn:microsoft.com/office/officeart/2005/8/layout/radial6"/>
    <dgm:cxn modelId="{2298A408-A11C-4571-BF59-0C76980B3D21}" type="presParOf" srcId="{BA1D5EB7-2091-4D91-8554-B48F2E5301F7}" destId="{875E27DF-64EB-46E4-843F-A30FD5461C01}" srcOrd="1" destOrd="0" presId="urn:microsoft.com/office/officeart/2005/8/layout/radial6"/>
    <dgm:cxn modelId="{8FA10937-CDA5-4ABA-8DD2-159E71A4E202}" type="presParOf" srcId="{BA1D5EB7-2091-4D91-8554-B48F2E5301F7}" destId="{E9EECA95-2DBF-4212-B701-E1B998093688}" srcOrd="2" destOrd="0" presId="urn:microsoft.com/office/officeart/2005/8/layout/radial6"/>
    <dgm:cxn modelId="{E11BC3D9-9301-4391-AB85-AD372969B0C6}" type="presParOf" srcId="{BA1D5EB7-2091-4D91-8554-B48F2E5301F7}" destId="{7D5C4E7B-F345-44B7-924A-E977AB8AF832}" srcOrd="3" destOrd="0" presId="urn:microsoft.com/office/officeart/2005/8/layout/radial6"/>
    <dgm:cxn modelId="{6C956774-C4E3-4260-AB4D-7536C83DE4D5}" type="presParOf" srcId="{BA1D5EB7-2091-4D91-8554-B48F2E5301F7}" destId="{080BB3AC-98BF-485C-854E-649EABEDEFC1}" srcOrd="4" destOrd="0" presId="urn:microsoft.com/office/officeart/2005/8/layout/radial6"/>
    <dgm:cxn modelId="{ABEB106E-9D96-4277-B42F-1892D1415DD1}" type="presParOf" srcId="{BA1D5EB7-2091-4D91-8554-B48F2E5301F7}" destId="{542AB9BC-41AD-4427-AC95-060931578A71}" srcOrd="5" destOrd="0" presId="urn:microsoft.com/office/officeart/2005/8/layout/radial6"/>
    <dgm:cxn modelId="{879E268A-BFC4-4298-8B2A-F26264138444}" type="presParOf" srcId="{BA1D5EB7-2091-4D91-8554-B48F2E5301F7}" destId="{DEBBF4C7-E795-4514-A0F7-D70B14BC5905}" srcOrd="6" destOrd="0" presId="urn:microsoft.com/office/officeart/2005/8/layout/radial6"/>
    <dgm:cxn modelId="{4B553441-428A-458C-B332-BDA8165DD3D1}" type="presParOf" srcId="{BA1D5EB7-2091-4D91-8554-B48F2E5301F7}" destId="{41ACF73D-9C4C-4E87-8384-AE5280C61E8D}" srcOrd="7" destOrd="0" presId="urn:microsoft.com/office/officeart/2005/8/layout/radial6"/>
    <dgm:cxn modelId="{C227BDDA-6E54-4DFB-A684-072241AE7F2B}" type="presParOf" srcId="{BA1D5EB7-2091-4D91-8554-B48F2E5301F7}" destId="{EDFD81B9-6F23-4EEC-A679-B4314B533163}" srcOrd="8" destOrd="0" presId="urn:microsoft.com/office/officeart/2005/8/layout/radial6"/>
    <dgm:cxn modelId="{C2A44FBB-160D-4D2A-8649-B0E29A1FB7DF}" type="presParOf" srcId="{BA1D5EB7-2091-4D91-8554-B48F2E5301F7}" destId="{55BF3283-FA36-4A7A-B96F-B1C44AAE267D}" srcOrd="9" destOrd="0" presId="urn:microsoft.com/office/officeart/2005/8/layout/radial6"/>
    <dgm:cxn modelId="{32A2DA6E-78FC-47B5-90C1-8A18EF1746F6}" type="presParOf" srcId="{BA1D5EB7-2091-4D91-8554-B48F2E5301F7}" destId="{2A1D1FA9-FD98-4F65-B7C7-64C816A94604}" srcOrd="10" destOrd="0" presId="urn:microsoft.com/office/officeart/2005/8/layout/radial6"/>
    <dgm:cxn modelId="{CF58879C-4E13-488A-8DCF-E8896919ED99}" type="presParOf" srcId="{BA1D5EB7-2091-4D91-8554-B48F2E5301F7}" destId="{7A73D186-2654-4ABB-A01C-B44DC38A98B8}" srcOrd="11" destOrd="0" presId="urn:microsoft.com/office/officeart/2005/8/layout/radial6"/>
    <dgm:cxn modelId="{90B03812-68BF-41E6-939A-2A638B0EE475}" type="presParOf" srcId="{BA1D5EB7-2091-4D91-8554-B48F2E5301F7}" destId="{906E7679-2025-4E53-89A4-BF4218337B9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7AC08-8DE1-4211-8173-6A9606698C8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AB9E02-5BEB-4410-A392-B7E9EB576276}">
      <dgm:prSet phldrT="[Text]"/>
      <dgm:spPr/>
      <dgm:t>
        <a:bodyPr/>
        <a:lstStyle/>
        <a:p>
          <a:r>
            <a:rPr lang="en-US" dirty="0" smtClean="0"/>
            <a:t>Assess and Diagnose</a:t>
          </a:r>
          <a:endParaRPr lang="en-US" dirty="0"/>
        </a:p>
      </dgm:t>
    </dgm:pt>
    <dgm:pt modelId="{A0CC1CF7-5488-40CC-8323-B9B9251C50C4}" type="parTrans" cxnId="{970BD7BB-D5D3-436D-A75F-0040F79C5CD8}">
      <dgm:prSet/>
      <dgm:spPr/>
      <dgm:t>
        <a:bodyPr/>
        <a:lstStyle/>
        <a:p>
          <a:endParaRPr lang="en-US"/>
        </a:p>
      </dgm:t>
    </dgm:pt>
    <dgm:pt modelId="{4D62C364-BFA7-4026-AD6C-E7FE6B870813}" type="sibTrans" cxnId="{970BD7BB-D5D3-436D-A75F-0040F79C5CD8}">
      <dgm:prSet/>
      <dgm:spPr/>
      <dgm:t>
        <a:bodyPr/>
        <a:lstStyle/>
        <a:p>
          <a:endParaRPr lang="en-US"/>
        </a:p>
      </dgm:t>
    </dgm:pt>
    <dgm:pt modelId="{CFF88CA2-04AF-46C5-A98B-254C33F20125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F562E124-11A7-4608-8090-229248067EA0}" type="parTrans" cxnId="{8961417E-713C-4F05-9888-1F542E95BDA4}">
      <dgm:prSet/>
      <dgm:spPr/>
      <dgm:t>
        <a:bodyPr/>
        <a:lstStyle/>
        <a:p>
          <a:endParaRPr lang="en-US"/>
        </a:p>
      </dgm:t>
    </dgm:pt>
    <dgm:pt modelId="{4787BAE3-0010-434B-B693-70223EDF7986}" type="sibTrans" cxnId="{8961417E-713C-4F05-9888-1F542E95BDA4}">
      <dgm:prSet/>
      <dgm:spPr/>
      <dgm:t>
        <a:bodyPr/>
        <a:lstStyle/>
        <a:p>
          <a:endParaRPr lang="en-US"/>
        </a:p>
      </dgm:t>
    </dgm:pt>
    <dgm:pt modelId="{057DFC2C-4EBD-4309-B89A-2FF727919217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1DF14DC7-A7FD-46F5-A27E-3E491194FEE3}" type="parTrans" cxnId="{566A8B17-836F-442B-816A-830162DBDF06}">
      <dgm:prSet/>
      <dgm:spPr/>
      <dgm:t>
        <a:bodyPr/>
        <a:lstStyle/>
        <a:p>
          <a:endParaRPr lang="en-US"/>
        </a:p>
      </dgm:t>
    </dgm:pt>
    <dgm:pt modelId="{4DB6F040-A228-4FC7-A2DB-0BE20CA68DF1}" type="sibTrans" cxnId="{566A8B17-836F-442B-816A-830162DBDF06}">
      <dgm:prSet/>
      <dgm:spPr/>
      <dgm:t>
        <a:bodyPr/>
        <a:lstStyle/>
        <a:p>
          <a:endParaRPr lang="en-US"/>
        </a:p>
      </dgm:t>
    </dgm:pt>
    <dgm:pt modelId="{09EC7A97-500A-4CCA-BD10-EC31E755A4E1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BE77204B-6022-4417-A3E2-F98DE631840B}" type="parTrans" cxnId="{412EF337-7C0C-4918-88CE-7796208DEF18}">
      <dgm:prSet/>
      <dgm:spPr/>
      <dgm:t>
        <a:bodyPr/>
        <a:lstStyle/>
        <a:p>
          <a:endParaRPr lang="en-US"/>
        </a:p>
      </dgm:t>
    </dgm:pt>
    <dgm:pt modelId="{8CB909E9-5CE4-4172-BBAC-F3E4D70665F1}" type="sibTrans" cxnId="{412EF337-7C0C-4918-88CE-7796208DEF18}">
      <dgm:prSet/>
      <dgm:spPr/>
      <dgm:t>
        <a:bodyPr/>
        <a:lstStyle/>
        <a:p>
          <a:endParaRPr lang="en-US"/>
        </a:p>
      </dgm:t>
    </dgm:pt>
    <dgm:pt modelId="{C9E88CE6-D4B7-4F47-8EB5-C3331F7AE5E3}">
      <dgm:prSet phldrT="[Text]"/>
      <dgm:spPr/>
      <dgm:t>
        <a:bodyPr/>
        <a:lstStyle/>
        <a:p>
          <a:r>
            <a:rPr lang="en-US" dirty="0" smtClean="0"/>
            <a:t>Adjust</a:t>
          </a:r>
          <a:endParaRPr lang="en-US" dirty="0"/>
        </a:p>
      </dgm:t>
    </dgm:pt>
    <dgm:pt modelId="{7F274203-F861-4785-981C-2EFD3A821E72}" type="parTrans" cxnId="{E8157D09-8846-47BF-B80C-6A0BB0A71CF7}">
      <dgm:prSet/>
      <dgm:spPr/>
      <dgm:t>
        <a:bodyPr/>
        <a:lstStyle/>
        <a:p>
          <a:endParaRPr lang="en-US"/>
        </a:p>
      </dgm:t>
    </dgm:pt>
    <dgm:pt modelId="{A8C17CD7-3DA5-4920-980D-DE5F06C0F5A4}" type="sibTrans" cxnId="{E8157D09-8846-47BF-B80C-6A0BB0A71CF7}">
      <dgm:prSet/>
      <dgm:spPr/>
      <dgm:t>
        <a:bodyPr/>
        <a:lstStyle/>
        <a:p>
          <a:endParaRPr lang="en-US"/>
        </a:p>
      </dgm:t>
    </dgm:pt>
    <dgm:pt modelId="{A9192FC3-2535-43BA-9B1E-15D4C2C2FFC0}" type="pres">
      <dgm:prSet presAssocID="{8367AC08-8DE1-4211-8173-6A9606698C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05292-53C5-438F-8F9C-CF334EE5797B}" type="pres">
      <dgm:prSet presAssocID="{8367AC08-8DE1-4211-8173-6A9606698C85}" presName="cycle" presStyleCnt="0"/>
      <dgm:spPr/>
      <dgm:t>
        <a:bodyPr/>
        <a:lstStyle/>
        <a:p>
          <a:endParaRPr lang="en-US"/>
        </a:p>
      </dgm:t>
    </dgm:pt>
    <dgm:pt modelId="{B1FE5BD2-B1FF-41B7-9107-A6E85E9AC247}" type="pres">
      <dgm:prSet presAssocID="{DAAB9E02-5BEB-4410-A392-B7E9EB57627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5C5A-2B61-44B9-BBA5-2F7327A11371}" type="pres">
      <dgm:prSet presAssocID="{4D62C364-BFA7-4026-AD6C-E7FE6B87081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65AB8F2-05D1-413F-BED8-166AEF5DD007}" type="pres">
      <dgm:prSet presAssocID="{CFF88CA2-04AF-46C5-A98B-254C33F2012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6DA3C-A064-43FC-8561-696EE5A25E5D}" type="pres">
      <dgm:prSet presAssocID="{057DFC2C-4EBD-4309-B89A-2FF72791921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922D2-41B2-4C5B-89E2-6FD6C9ADE82D}" type="pres">
      <dgm:prSet presAssocID="{09EC7A97-500A-4CCA-BD10-EC31E755A4E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D303F-C877-4523-BF73-C978AA78543E}" type="pres">
      <dgm:prSet presAssocID="{C9E88CE6-D4B7-4F47-8EB5-C3331F7AE5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36077-DF38-4CF7-A918-170B928A47FE}" type="presOf" srcId="{8367AC08-8DE1-4211-8173-6A9606698C85}" destId="{A9192FC3-2535-43BA-9B1E-15D4C2C2FFC0}" srcOrd="0" destOrd="0" presId="urn:microsoft.com/office/officeart/2005/8/layout/cycle3"/>
    <dgm:cxn modelId="{412EF337-7C0C-4918-88CE-7796208DEF18}" srcId="{8367AC08-8DE1-4211-8173-6A9606698C85}" destId="{09EC7A97-500A-4CCA-BD10-EC31E755A4E1}" srcOrd="3" destOrd="0" parTransId="{BE77204B-6022-4417-A3E2-F98DE631840B}" sibTransId="{8CB909E9-5CE4-4172-BBAC-F3E4D70665F1}"/>
    <dgm:cxn modelId="{E8157D09-8846-47BF-B80C-6A0BB0A71CF7}" srcId="{8367AC08-8DE1-4211-8173-6A9606698C85}" destId="{C9E88CE6-D4B7-4F47-8EB5-C3331F7AE5E3}" srcOrd="4" destOrd="0" parTransId="{7F274203-F861-4785-981C-2EFD3A821E72}" sibTransId="{A8C17CD7-3DA5-4920-980D-DE5F06C0F5A4}"/>
    <dgm:cxn modelId="{970BD7BB-D5D3-436D-A75F-0040F79C5CD8}" srcId="{8367AC08-8DE1-4211-8173-6A9606698C85}" destId="{DAAB9E02-5BEB-4410-A392-B7E9EB576276}" srcOrd="0" destOrd="0" parTransId="{A0CC1CF7-5488-40CC-8323-B9B9251C50C4}" sibTransId="{4D62C364-BFA7-4026-AD6C-E7FE6B870813}"/>
    <dgm:cxn modelId="{B01BDAC9-30BC-42BC-9E1B-7027568DD21C}" type="presOf" srcId="{057DFC2C-4EBD-4309-B89A-2FF727919217}" destId="{46E6DA3C-A064-43FC-8561-696EE5A25E5D}" srcOrd="0" destOrd="0" presId="urn:microsoft.com/office/officeart/2005/8/layout/cycle3"/>
    <dgm:cxn modelId="{39FA2CF7-673B-4C2D-A933-FF078BDF33B7}" type="presOf" srcId="{4D62C364-BFA7-4026-AD6C-E7FE6B870813}" destId="{CAD15C5A-2B61-44B9-BBA5-2F7327A11371}" srcOrd="0" destOrd="0" presId="urn:microsoft.com/office/officeart/2005/8/layout/cycle3"/>
    <dgm:cxn modelId="{8961417E-713C-4F05-9888-1F542E95BDA4}" srcId="{8367AC08-8DE1-4211-8173-6A9606698C85}" destId="{CFF88CA2-04AF-46C5-A98B-254C33F20125}" srcOrd="1" destOrd="0" parTransId="{F562E124-11A7-4608-8090-229248067EA0}" sibTransId="{4787BAE3-0010-434B-B693-70223EDF7986}"/>
    <dgm:cxn modelId="{630F347D-A9CE-4B77-8443-596BF8CD500C}" type="presOf" srcId="{09EC7A97-500A-4CCA-BD10-EC31E755A4E1}" destId="{6D4922D2-41B2-4C5B-89E2-6FD6C9ADE82D}" srcOrd="0" destOrd="0" presId="urn:microsoft.com/office/officeart/2005/8/layout/cycle3"/>
    <dgm:cxn modelId="{1A2DDB3F-06EA-44DF-9E94-F87544A817A1}" type="presOf" srcId="{CFF88CA2-04AF-46C5-A98B-254C33F20125}" destId="{965AB8F2-05D1-413F-BED8-166AEF5DD007}" srcOrd="0" destOrd="0" presId="urn:microsoft.com/office/officeart/2005/8/layout/cycle3"/>
    <dgm:cxn modelId="{5DD1FC61-7611-4243-9A98-9E756B4C7F2D}" type="presOf" srcId="{C9E88CE6-D4B7-4F47-8EB5-C3331F7AE5E3}" destId="{C5DD303F-C877-4523-BF73-C978AA78543E}" srcOrd="0" destOrd="0" presId="urn:microsoft.com/office/officeart/2005/8/layout/cycle3"/>
    <dgm:cxn modelId="{0D7DBF69-64EF-4C13-B6F0-B45BCDFAC801}" type="presOf" srcId="{DAAB9E02-5BEB-4410-A392-B7E9EB576276}" destId="{B1FE5BD2-B1FF-41B7-9107-A6E85E9AC247}" srcOrd="0" destOrd="0" presId="urn:microsoft.com/office/officeart/2005/8/layout/cycle3"/>
    <dgm:cxn modelId="{566A8B17-836F-442B-816A-830162DBDF06}" srcId="{8367AC08-8DE1-4211-8173-6A9606698C85}" destId="{057DFC2C-4EBD-4309-B89A-2FF727919217}" srcOrd="2" destOrd="0" parTransId="{1DF14DC7-A7FD-46F5-A27E-3E491194FEE3}" sibTransId="{4DB6F040-A228-4FC7-A2DB-0BE20CA68DF1}"/>
    <dgm:cxn modelId="{E669532D-9AEE-4C20-AF2E-51669974D499}" type="presParOf" srcId="{A9192FC3-2535-43BA-9B1E-15D4C2C2FFC0}" destId="{70305292-53C5-438F-8F9C-CF334EE5797B}" srcOrd="0" destOrd="0" presId="urn:microsoft.com/office/officeart/2005/8/layout/cycle3"/>
    <dgm:cxn modelId="{A5EE66A6-8EDC-4A76-8BD5-6EF600D93D1D}" type="presParOf" srcId="{70305292-53C5-438F-8F9C-CF334EE5797B}" destId="{B1FE5BD2-B1FF-41B7-9107-A6E85E9AC247}" srcOrd="0" destOrd="0" presId="urn:microsoft.com/office/officeart/2005/8/layout/cycle3"/>
    <dgm:cxn modelId="{AE3F200F-9643-4196-A57B-CD4D2DE4F10F}" type="presParOf" srcId="{70305292-53C5-438F-8F9C-CF334EE5797B}" destId="{CAD15C5A-2B61-44B9-BBA5-2F7327A11371}" srcOrd="1" destOrd="0" presId="urn:microsoft.com/office/officeart/2005/8/layout/cycle3"/>
    <dgm:cxn modelId="{052516EC-190B-4C24-8B9E-90B2EDCA2689}" type="presParOf" srcId="{70305292-53C5-438F-8F9C-CF334EE5797B}" destId="{965AB8F2-05D1-413F-BED8-166AEF5DD007}" srcOrd="2" destOrd="0" presId="urn:microsoft.com/office/officeart/2005/8/layout/cycle3"/>
    <dgm:cxn modelId="{56F7665D-D675-49B5-A7B0-84AD2636A2A8}" type="presParOf" srcId="{70305292-53C5-438F-8F9C-CF334EE5797B}" destId="{46E6DA3C-A064-43FC-8561-696EE5A25E5D}" srcOrd="3" destOrd="0" presId="urn:microsoft.com/office/officeart/2005/8/layout/cycle3"/>
    <dgm:cxn modelId="{C9DACF47-D034-460A-8063-5E11A2280C86}" type="presParOf" srcId="{70305292-53C5-438F-8F9C-CF334EE5797B}" destId="{6D4922D2-41B2-4C5B-89E2-6FD6C9ADE82D}" srcOrd="4" destOrd="0" presId="urn:microsoft.com/office/officeart/2005/8/layout/cycle3"/>
    <dgm:cxn modelId="{D86E1154-F532-4331-9087-7BB4628890F8}" type="presParOf" srcId="{70305292-53C5-438F-8F9C-CF334EE5797B}" destId="{C5DD303F-C877-4523-BF73-C978AA78543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E7679-2025-4E53-89A4-BF4218337B9E}">
      <dsp:nvSpPr>
        <dsp:cNvPr id="0" name=""/>
        <dsp:cNvSpPr/>
      </dsp:nvSpPr>
      <dsp:spPr>
        <a:xfrm>
          <a:off x="2789935" y="351536"/>
          <a:ext cx="2344928" cy="2344928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F3283-FA36-4A7A-B96F-B1C44AAE267D}">
      <dsp:nvSpPr>
        <dsp:cNvPr id="0" name=""/>
        <dsp:cNvSpPr/>
      </dsp:nvSpPr>
      <dsp:spPr>
        <a:xfrm>
          <a:off x="2789935" y="351536"/>
          <a:ext cx="2344928" cy="2344928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-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BF4C7-E795-4514-A0F7-D70B14BC5905}">
      <dsp:nvSpPr>
        <dsp:cNvPr id="0" name=""/>
        <dsp:cNvSpPr/>
      </dsp:nvSpPr>
      <dsp:spPr>
        <a:xfrm>
          <a:off x="2789935" y="351536"/>
          <a:ext cx="2344928" cy="2344928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4">
            <a:hueOff val="0"/>
            <a:satOff val="0"/>
            <a:lumOff val="-4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4E7B-F345-44B7-924A-E977AB8AF832}">
      <dsp:nvSpPr>
        <dsp:cNvPr id="0" name=""/>
        <dsp:cNvSpPr/>
      </dsp:nvSpPr>
      <dsp:spPr>
        <a:xfrm>
          <a:off x="2789935" y="351536"/>
          <a:ext cx="2344928" cy="2344928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09781-1BE9-4C80-8AC7-18A99AA610A1}">
      <dsp:nvSpPr>
        <dsp:cNvPr id="0" name=""/>
        <dsp:cNvSpPr/>
      </dsp:nvSpPr>
      <dsp:spPr>
        <a:xfrm>
          <a:off x="3422600" y="984200"/>
          <a:ext cx="1079599" cy="10795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Native Star</a:t>
          </a:r>
          <a:endParaRPr lang="en-US" sz="2100" kern="1200" dirty="0"/>
        </a:p>
      </dsp:txBody>
      <dsp:txXfrm>
        <a:off x="3580704" y="1142304"/>
        <a:ext cx="763391" cy="763391"/>
      </dsp:txXfrm>
    </dsp:sp>
    <dsp:sp modelId="{875E27DF-64EB-46E4-843F-A30FD5461C01}">
      <dsp:nvSpPr>
        <dsp:cNvPr id="0" name=""/>
        <dsp:cNvSpPr/>
      </dsp:nvSpPr>
      <dsp:spPr>
        <a:xfrm>
          <a:off x="3584540" y="882"/>
          <a:ext cx="755719" cy="7557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Empowerment and Innovation</a:t>
          </a:r>
          <a:endParaRPr lang="en-US" sz="600" b="1" kern="1200" dirty="0"/>
        </a:p>
      </dsp:txBody>
      <dsp:txXfrm>
        <a:off x="3695212" y="111554"/>
        <a:ext cx="534375" cy="534375"/>
      </dsp:txXfrm>
    </dsp:sp>
    <dsp:sp modelId="{080BB3AC-98BF-485C-854E-649EABEDEFC1}">
      <dsp:nvSpPr>
        <dsp:cNvPr id="0" name=""/>
        <dsp:cNvSpPr/>
      </dsp:nvSpPr>
      <dsp:spPr>
        <a:xfrm>
          <a:off x="4729798" y="1146140"/>
          <a:ext cx="755719" cy="755719"/>
        </a:xfrm>
        <a:prstGeom prst="ellipse">
          <a:avLst/>
        </a:prstGeom>
        <a:solidFill>
          <a:schemeClr val="accent4">
            <a:hueOff val="0"/>
            <a:satOff val="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Indicators of Effective Practice</a:t>
          </a:r>
          <a:endParaRPr lang="en-US" sz="600" b="1" kern="1200" dirty="0"/>
        </a:p>
      </dsp:txBody>
      <dsp:txXfrm>
        <a:off x="4840470" y="1256812"/>
        <a:ext cx="534375" cy="534375"/>
      </dsp:txXfrm>
    </dsp:sp>
    <dsp:sp modelId="{41ACF73D-9C4C-4E87-8384-AE5280C61E8D}">
      <dsp:nvSpPr>
        <dsp:cNvPr id="0" name=""/>
        <dsp:cNvSpPr/>
      </dsp:nvSpPr>
      <dsp:spPr>
        <a:xfrm>
          <a:off x="3584540" y="2291399"/>
          <a:ext cx="755719" cy="755719"/>
        </a:xfrm>
        <a:prstGeom prst="ellipse">
          <a:avLst/>
        </a:prstGeom>
        <a:solidFill>
          <a:schemeClr val="accent4">
            <a:hueOff val="0"/>
            <a:satOff val="0"/>
            <a:lumOff val="-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Coached Decision Making</a:t>
          </a:r>
          <a:endParaRPr lang="en-US" sz="600" b="1" kern="1200" dirty="0"/>
        </a:p>
      </dsp:txBody>
      <dsp:txXfrm>
        <a:off x="3695212" y="2402071"/>
        <a:ext cx="534375" cy="534375"/>
      </dsp:txXfrm>
    </dsp:sp>
    <dsp:sp modelId="{2A1D1FA9-FD98-4F65-B7C7-64C816A94604}">
      <dsp:nvSpPr>
        <dsp:cNvPr id="0" name=""/>
        <dsp:cNvSpPr/>
      </dsp:nvSpPr>
      <dsp:spPr>
        <a:xfrm>
          <a:off x="2439282" y="1146140"/>
          <a:ext cx="755719" cy="755719"/>
        </a:xfrm>
        <a:prstGeom prst="ellipse">
          <a:avLst/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Web-Based Technology</a:t>
          </a:r>
          <a:endParaRPr lang="en-US" sz="600" b="1" kern="1200" dirty="0"/>
        </a:p>
      </dsp:txBody>
      <dsp:txXfrm>
        <a:off x="2549954" y="1256812"/>
        <a:ext cx="534375" cy="53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5C5A-2B61-44B9-BBA5-2F7327A11371}">
      <dsp:nvSpPr>
        <dsp:cNvPr id="0" name=""/>
        <dsp:cNvSpPr/>
      </dsp:nvSpPr>
      <dsp:spPr>
        <a:xfrm>
          <a:off x="2639765" y="-18549"/>
          <a:ext cx="3026269" cy="3026269"/>
        </a:xfrm>
        <a:prstGeom prst="circularArrow">
          <a:avLst>
            <a:gd name="adj1" fmla="val 5544"/>
            <a:gd name="adj2" fmla="val 330680"/>
            <a:gd name="adj3" fmla="val 13765424"/>
            <a:gd name="adj4" fmla="val 1739235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E5BD2-B1FF-41B7-9107-A6E85E9AC247}">
      <dsp:nvSpPr>
        <dsp:cNvPr id="0" name=""/>
        <dsp:cNvSpPr/>
      </dsp:nvSpPr>
      <dsp:spPr>
        <a:xfrm>
          <a:off x="3441148" y="837"/>
          <a:ext cx="1423503" cy="7117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and Diagnose</a:t>
          </a:r>
          <a:endParaRPr lang="en-US" sz="1800" kern="1200" dirty="0"/>
        </a:p>
      </dsp:txBody>
      <dsp:txXfrm>
        <a:off x="3475893" y="35582"/>
        <a:ext cx="1354013" cy="642261"/>
      </dsp:txXfrm>
    </dsp:sp>
    <dsp:sp modelId="{965AB8F2-05D1-413F-BED8-166AEF5DD007}">
      <dsp:nvSpPr>
        <dsp:cNvPr id="0" name=""/>
        <dsp:cNvSpPr/>
      </dsp:nvSpPr>
      <dsp:spPr>
        <a:xfrm>
          <a:off x="4668505" y="892565"/>
          <a:ext cx="1423503" cy="711751"/>
        </a:xfrm>
        <a:prstGeom prst="roundRect">
          <a:avLst/>
        </a:prstGeom>
        <a:solidFill>
          <a:schemeClr val="accent4">
            <a:hueOff val="0"/>
            <a:satOff val="0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</a:t>
          </a:r>
          <a:endParaRPr lang="en-US" sz="1800" kern="1200" dirty="0"/>
        </a:p>
      </dsp:txBody>
      <dsp:txXfrm>
        <a:off x="4703250" y="927310"/>
        <a:ext cx="1354013" cy="642261"/>
      </dsp:txXfrm>
    </dsp:sp>
    <dsp:sp modelId="{46E6DA3C-A064-43FC-8561-696EE5A25E5D}">
      <dsp:nvSpPr>
        <dsp:cNvPr id="0" name=""/>
        <dsp:cNvSpPr/>
      </dsp:nvSpPr>
      <dsp:spPr>
        <a:xfrm>
          <a:off x="4199696" y="2335410"/>
          <a:ext cx="1423503" cy="711751"/>
        </a:xfrm>
        <a:prstGeom prst="roundRect">
          <a:avLst/>
        </a:prstGeom>
        <a:solidFill>
          <a:schemeClr val="accent4">
            <a:hueOff val="0"/>
            <a:satOff val="0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</a:t>
          </a:r>
          <a:endParaRPr lang="en-US" sz="1800" kern="1200" dirty="0"/>
        </a:p>
      </dsp:txBody>
      <dsp:txXfrm>
        <a:off x="4234441" y="2370155"/>
        <a:ext cx="1354013" cy="642261"/>
      </dsp:txXfrm>
    </dsp:sp>
    <dsp:sp modelId="{6D4922D2-41B2-4C5B-89E2-6FD6C9ADE82D}">
      <dsp:nvSpPr>
        <dsp:cNvPr id="0" name=""/>
        <dsp:cNvSpPr/>
      </dsp:nvSpPr>
      <dsp:spPr>
        <a:xfrm>
          <a:off x="2682599" y="2335410"/>
          <a:ext cx="1423503" cy="711751"/>
        </a:xfrm>
        <a:prstGeom prst="roundRect">
          <a:avLst/>
        </a:prstGeom>
        <a:solidFill>
          <a:schemeClr val="accent4">
            <a:hueOff val="0"/>
            <a:satOff val="0"/>
            <a:lumOff val="-9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</a:t>
          </a:r>
          <a:endParaRPr lang="en-US" sz="1800" kern="1200" dirty="0"/>
        </a:p>
      </dsp:txBody>
      <dsp:txXfrm>
        <a:off x="2717344" y="2370155"/>
        <a:ext cx="1354013" cy="642261"/>
      </dsp:txXfrm>
    </dsp:sp>
    <dsp:sp modelId="{C5DD303F-C877-4523-BF73-C978AA78543E}">
      <dsp:nvSpPr>
        <dsp:cNvPr id="0" name=""/>
        <dsp:cNvSpPr/>
      </dsp:nvSpPr>
      <dsp:spPr>
        <a:xfrm>
          <a:off x="2213790" y="892565"/>
          <a:ext cx="1423503" cy="711751"/>
        </a:xfrm>
        <a:prstGeom prst="roundRect">
          <a:avLst/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Adjust</a:t>
          </a:r>
          <a:endParaRPr lang="en-US" sz="1800" kern="1200" dirty="0"/>
        </a:p>
      </dsp:txBody>
      <dsp:txXfrm>
        <a:off x="2248535" y="927310"/>
        <a:ext cx="1354013" cy="64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B6CDB-31FB-495F-B600-3EC8C1E4476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00C8-E148-4866-829C-FDB49876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C6A20-A743-4198-A600-F2928A43C6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BD9E5-A42D-4716-8AC0-E8F5F6FB03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00C8-E148-4866-829C-FDB498769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B7D3-6061-4911-8BA0-AC5B78951E1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8591-4677-4D49-817B-D6BAAA45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5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distar@adi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johnnita.tsabetsaye@bie.edu" TargetMode="External"/><Relationship Id="rId3" Type="http://schemas.openxmlformats.org/officeDocument/2006/relationships/hyperlink" Target="mailto:gayeleia.king@bie.edu" TargetMode="External"/><Relationship Id="rId7" Type="http://schemas.openxmlformats.org/officeDocument/2006/relationships/hyperlink" Target="mailto:marie2.sandoval@bie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rie.todacheene@bie.edu" TargetMode="External"/><Relationship Id="rId5" Type="http://schemas.openxmlformats.org/officeDocument/2006/relationships/hyperlink" Target="mailto:jack.edmo@bie.edu" TargetMode="External"/><Relationship Id="rId4" Type="http://schemas.openxmlformats.org/officeDocument/2006/relationships/hyperlink" Target="mailto:sandra.poolaw@bi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murphy@bie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ie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643"/>
            <a:ext cx="7620000" cy="5809957"/>
            <a:chOff x="685800" y="514643"/>
            <a:chExt cx="7620000" cy="5809957"/>
          </a:xfrm>
        </p:grpSpPr>
        <p:pic>
          <p:nvPicPr>
            <p:cNvPr id="6" name="Picture 5" descr="C:\Users\Valerie.Todacheene\AppData\Local\Microsoft\Windows\Temporary Internet Files\Content.IE5\VME0EEYM\MP900438770[1]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0" t="4791" r="26667" b="49792"/>
            <a:stretch/>
          </p:blipFill>
          <p:spPr bwMode="auto">
            <a:xfrm>
              <a:off x="685800" y="514643"/>
              <a:ext cx="7620000" cy="58099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86000" y="1994275"/>
              <a:ext cx="467204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NATIVE STAR </a:t>
              </a:r>
            </a:p>
            <a:p>
              <a:pPr algn="ctr"/>
              <a:r>
                <a:rPr lang="en-US" sz="3200" dirty="0" smtClean="0"/>
                <a:t>101: </a:t>
              </a:r>
            </a:p>
            <a:p>
              <a:pPr algn="ctr"/>
              <a:r>
                <a:rPr lang="en-US" sz="2800" dirty="0" smtClean="0"/>
                <a:t>For New BIE Principals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08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GETTING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Enter Login &amp; Password: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14529" r="50160" b="3847"/>
          <a:stretch/>
        </p:blipFill>
        <p:spPr bwMode="auto">
          <a:xfrm>
            <a:off x="1905000" y="2209800"/>
            <a:ext cx="4833937" cy="3957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667000" y="32766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67000" y="35814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WELCOME TO YOUR DASHBOARD!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890" t="10550" r="58461" b="11181"/>
          <a:stretch/>
        </p:blipFill>
        <p:spPr bwMode="auto">
          <a:xfrm>
            <a:off x="1447800" y="1349298"/>
            <a:ext cx="6172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41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9890" t="10550" r="58461" b="11181"/>
          <a:stretch/>
        </p:blipFill>
        <p:spPr bwMode="auto">
          <a:xfrm>
            <a:off x="3200400" y="1524000"/>
            <a:ext cx="54864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INDICATORS OF EFFECTIVE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631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Review the “Dashboard Tutorial” before you begin.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438400"/>
            <a:ext cx="9144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286000"/>
            <a:ext cx="1295400" cy="198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9890" t="10550" r="58461" b="11181"/>
          <a:stretch/>
        </p:blipFill>
        <p:spPr bwMode="auto">
          <a:xfrm>
            <a:off x="3200400" y="1524000"/>
            <a:ext cx="54864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INDICATORS OF EFFECTIVE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3106361"/>
            <a:ext cx="16002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33907" y="2953962"/>
            <a:ext cx="1098395" cy="152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2743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 here to work on the Rapid Improvement Indicators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96239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 here to view your school’s progress reports on Indicators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19400" y="3276601"/>
            <a:ext cx="4800600" cy="1147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20000" y="3106360"/>
            <a:ext cx="12192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9890" t="10550" r="58461" b="11181"/>
          <a:stretch/>
        </p:blipFill>
        <p:spPr bwMode="auto">
          <a:xfrm>
            <a:off x="3962400" y="1597593"/>
            <a:ext cx="4800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FORMS TO COMPLETE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578153"/>
            <a:ext cx="6096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2743200"/>
            <a:ext cx="1143000" cy="30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743200"/>
            <a:ext cx="3505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“Click” the “Forms to Complete” tab to view the Forms/Reports that schools must complete. These reports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AYP/SMART Goals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Title I </a:t>
            </a:r>
            <a:r>
              <a:rPr lang="en-US" sz="1400" dirty="0" err="1" smtClean="0">
                <a:solidFill>
                  <a:schemeClr val="bg1"/>
                </a:solidFill>
              </a:rPr>
              <a:t>Schoolwide</a:t>
            </a:r>
            <a:r>
              <a:rPr lang="en-US" sz="1400" dirty="0" smtClean="0">
                <a:solidFill>
                  <a:schemeClr val="bg1"/>
                </a:solidFill>
              </a:rPr>
              <a:t> Supplemental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SI &amp; CA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Restructuring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NCLB Monitoring Action </a:t>
            </a:r>
            <a:r>
              <a:rPr lang="en-US" sz="1400" dirty="0" smtClean="0">
                <a:solidFill>
                  <a:schemeClr val="bg1"/>
                </a:solidFill>
              </a:rPr>
              <a:t>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SIG Templates (if applicable)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Local School Performance Plan (LSPP)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3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9231" t="9377" r="58022" b="10330"/>
          <a:stretch/>
        </p:blipFill>
        <p:spPr bwMode="auto">
          <a:xfrm>
            <a:off x="3626004" y="1828801"/>
            <a:ext cx="4908395" cy="4372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FORMS TO COMPLETE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3732" y="2895600"/>
            <a:ext cx="9144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7000" y="3054323"/>
            <a:ext cx="1356732" cy="527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61332" y="3453161"/>
            <a:ext cx="3033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the report to enter information or see the information that was entered for your school.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7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9890" t="10550" r="58461" b="11181"/>
          <a:stretch/>
        </p:blipFill>
        <p:spPr bwMode="auto">
          <a:xfrm>
            <a:off x="3962400" y="1597593"/>
            <a:ext cx="4800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REQUIRED REPORTS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2561786"/>
            <a:ext cx="6096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2748026"/>
            <a:ext cx="1600200" cy="299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2209800"/>
            <a:ext cx="3505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the “Required Reports” tab to view the submission status of the Required Reports. These reports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NATIVE Star –SIP-School Benchmark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AYP/SMART Goals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BIE Title I </a:t>
            </a:r>
            <a:r>
              <a:rPr lang="en-US" sz="1400" dirty="0" err="1" smtClean="0">
                <a:solidFill>
                  <a:schemeClr val="bg1"/>
                </a:solidFill>
              </a:rPr>
              <a:t>Schoolwide</a:t>
            </a:r>
            <a:r>
              <a:rPr lang="en-US" sz="1400" dirty="0" smtClean="0">
                <a:solidFill>
                  <a:schemeClr val="bg1"/>
                </a:solidFill>
              </a:rPr>
              <a:t> Supplemental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SI &amp; CA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Restructuring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Consolidated Budget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SIG Templates (if applicable)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NCLB Monitoring Action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Local School Performance Plan (LSPP)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t="6837" r="54968" b="4274"/>
          <a:stretch/>
        </p:blipFill>
        <p:spPr bwMode="auto">
          <a:xfrm>
            <a:off x="3679901" y="1293648"/>
            <a:ext cx="5170449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REQUIRED REPORTS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72400" y="3276600"/>
            <a:ext cx="6096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3182562"/>
            <a:ext cx="5029200" cy="2527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743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when reports have been submitted. See the PDF and the date.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23" y="3810000"/>
            <a:ext cx="27710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Reports that are ready to be submitted can be submitted by “clicking” the “submit” button. </a:t>
            </a:r>
            <a:r>
              <a:rPr lang="en-US" u="sng" dirty="0" smtClean="0">
                <a:solidFill>
                  <a:schemeClr val="bg1"/>
                </a:solidFill>
              </a:rPr>
              <a:t>CAUTION:  </a:t>
            </a:r>
            <a:r>
              <a:rPr lang="en-US" dirty="0" smtClean="0">
                <a:solidFill>
                  <a:schemeClr val="bg1"/>
                </a:solidFill>
              </a:rPr>
              <a:t>There are reports that must have ELO approval before they are submitted.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11605" y="4648200"/>
            <a:ext cx="4755995" cy="51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7600" y="4471792"/>
            <a:ext cx="6096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9890" t="10550" r="58461" b="11181"/>
          <a:stretch/>
        </p:blipFill>
        <p:spPr bwMode="auto">
          <a:xfrm>
            <a:off x="3962400" y="1616178"/>
            <a:ext cx="4800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DOCS &amp;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2554161"/>
            <a:ext cx="6096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2743200"/>
            <a:ext cx="2286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25" y="1447800"/>
            <a:ext cx="394567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Click on the “Docs &amp; Links” tab to retrieve information on various resources such 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Native Star Document Upload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BIE Native Star Benchmarks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BIE SIG Benchmarks SY 13-14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LEA Title IA Assurances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Consolidated </a:t>
            </a:r>
            <a:r>
              <a:rPr lang="en-US" sz="1200" dirty="0" err="1" smtClean="0">
                <a:solidFill>
                  <a:schemeClr val="bg1"/>
                </a:solidFill>
              </a:rPr>
              <a:t>Schoolwide</a:t>
            </a:r>
            <a:r>
              <a:rPr lang="en-US" sz="1200" dirty="0" smtClean="0">
                <a:solidFill>
                  <a:schemeClr val="bg1"/>
                </a:solidFill>
              </a:rPr>
              <a:t>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SIG Financial Compliance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Native Star Rapid Improvement Indicators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High Leverage Indicators of Effective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Recommended Indicators for Schools in SI, CA or 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School Level Transformation Indicators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HS Indicators of Effective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Culture &amp; Language Indicators of Effective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Parent Compact Rubric &amp;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McKinney Vento Homeless Policy Rubric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Parental Involvement Policy Template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21</a:t>
            </a:r>
            <a:r>
              <a:rPr 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US" sz="1200" dirty="0" smtClean="0">
                <a:solidFill>
                  <a:schemeClr val="bg1"/>
                </a:solidFill>
              </a:rPr>
              <a:t> CCLC Performance Tracking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21</a:t>
            </a:r>
            <a:r>
              <a:rPr 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US" sz="1200" dirty="0" smtClean="0">
                <a:solidFill>
                  <a:schemeClr val="bg1"/>
                </a:solidFill>
              </a:rPr>
              <a:t> CCLC NWEA Student Achievement Monitoring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Local School Performance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Part B Unmet Needs Application SY 13-14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Part B Unmet Needs Guidance Document 13-14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9890" t="9964" r="58681" b="9157"/>
          <a:stretch/>
        </p:blipFill>
        <p:spPr bwMode="auto">
          <a:xfrm>
            <a:off x="3520068" y="1402994"/>
            <a:ext cx="5486400" cy="513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DOCS &amp;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66893" y="3041676"/>
            <a:ext cx="11430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3124199"/>
            <a:ext cx="1905000" cy="76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87399" y="247203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on the specific resource(s) listed to retrieve the information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NATIVE STAR?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Native Star‘s indicators of effective practice are based on the science of learning, applicable for all children.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Native Star encourages the people closest to the students to infuse cultural values congruent with the effective practice.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9890" t="10550" r="58461" b="11181"/>
          <a:stretch/>
        </p:blipFill>
        <p:spPr bwMode="auto">
          <a:xfrm>
            <a:off x="3733800" y="1752600"/>
            <a:ext cx="4800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FILING CABINET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17073" y="2514599"/>
            <a:ext cx="914400" cy="317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2832047"/>
            <a:ext cx="1981200" cy="605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345503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Native Star Document Upload is a place where additional required documents can be downloaded. Refer to the Native Star Upload Instructions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the “Docs &amp; Links” tab.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ADDITIONAL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Each school is assigned a Native Star Specialist from your ADD Region who will provide additional support and coaching comments on your Native Star submissions.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Technical Support you can email: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Indistar@adi.org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2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Good Luck!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 hope that we provided you enough information to get you started in using your school’s Native Star tool and continue your school’s efforts in the Continuous Improvement Process.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Division of Performance &amp; Accountability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Native Star Contact Information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GayeLeia King, Supervisory Education Specialist</a:t>
            </a:r>
          </a:p>
          <a:p>
            <a:pPr marL="346075" lvl="1" indent="-1588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505-563-5271</a:t>
            </a:r>
          </a:p>
          <a:p>
            <a:pPr marL="346075" lvl="1" indent="-1588">
              <a:buNone/>
            </a:pPr>
            <a:r>
              <a:rPr lang="en-US" sz="4800" dirty="0" smtClean="0">
                <a:solidFill>
                  <a:schemeClr val="bg1"/>
                </a:solidFill>
                <a:hlinkClick r:id="rId3"/>
              </a:rPr>
              <a:t>gayeleia.king@bie.edu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Sandra Poolaw, Education Program Specialist, ADD-East</a:t>
            </a:r>
          </a:p>
          <a:p>
            <a:pPr marL="344488" lvl="1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505-563-5429</a:t>
            </a:r>
          </a:p>
          <a:p>
            <a:pPr marL="346075" lvl="1" indent="0">
              <a:buNone/>
            </a:pPr>
            <a:r>
              <a:rPr lang="en-US" sz="4800" dirty="0" smtClean="0">
                <a:solidFill>
                  <a:schemeClr val="bg1"/>
                </a:solidFill>
                <a:hlinkClick r:id="rId4"/>
              </a:rPr>
              <a:t>sandra.poolaw@bie.edu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Jack Edmo, Education Program Specialist, ADD-West</a:t>
            </a:r>
          </a:p>
          <a:p>
            <a:pPr marL="346075" lvl="1" indent="0">
              <a:buNone/>
              <a:tabLst>
                <a:tab pos="344488" algn="l"/>
              </a:tabLst>
            </a:pPr>
            <a:r>
              <a:rPr lang="en-US" sz="4800" dirty="0" smtClean="0">
                <a:solidFill>
                  <a:schemeClr val="bg1"/>
                </a:solidFill>
              </a:rPr>
              <a:t>505-563-5266</a:t>
            </a:r>
          </a:p>
          <a:p>
            <a:pPr marL="346075" lvl="1" indent="0">
              <a:buNone/>
              <a:tabLst>
                <a:tab pos="344488" algn="l"/>
              </a:tabLst>
            </a:pPr>
            <a:r>
              <a:rPr lang="en-US" sz="4800" dirty="0" smtClean="0">
                <a:solidFill>
                  <a:schemeClr val="bg1"/>
                </a:solidFill>
              </a:rPr>
              <a:t>Email: </a:t>
            </a:r>
            <a:r>
              <a:rPr lang="en-US" sz="4800" dirty="0" smtClean="0">
                <a:solidFill>
                  <a:schemeClr val="bg1"/>
                </a:solidFill>
                <a:hlinkClick r:id="rId5"/>
              </a:rPr>
              <a:t>jack.edmo@bie.edu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Valerie Todacheene, Education Program Specialist, ADD-Navajo</a:t>
            </a:r>
          </a:p>
          <a:p>
            <a:pPr marL="346075" lvl="1" indent="-1588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505-563-5269</a:t>
            </a:r>
          </a:p>
          <a:p>
            <a:pPr marL="346075" lvl="1" indent="-1588">
              <a:buNone/>
            </a:pPr>
            <a:r>
              <a:rPr lang="en-US" sz="4800" dirty="0" smtClean="0">
                <a:solidFill>
                  <a:schemeClr val="bg1"/>
                </a:solidFill>
                <a:hlinkClick r:id="rId6"/>
              </a:rPr>
              <a:t>valerie.todacheene@bie.edu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Marie Sandoval, ARRA Projects Specialist</a:t>
            </a:r>
          </a:p>
          <a:p>
            <a:pPr marL="400050" lvl="1" indent="-55563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928-380-9169</a:t>
            </a:r>
            <a:endParaRPr lang="en-US" sz="4400" dirty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r>
              <a:rPr lang="en-US" sz="4800" dirty="0">
                <a:solidFill>
                  <a:schemeClr val="bg1"/>
                </a:solidFill>
              </a:rPr>
              <a:t>Email: </a:t>
            </a:r>
            <a:r>
              <a:rPr lang="en-US" sz="4800" dirty="0" smtClean="0">
                <a:solidFill>
                  <a:schemeClr val="bg1"/>
                </a:solidFill>
                <a:hlinkClick r:id="rId7"/>
              </a:rPr>
              <a:t>marie2.sandoval@bie.edu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Johnnita Tsabetsaye, </a:t>
            </a:r>
            <a:r>
              <a:rPr lang="en-US" sz="4800" dirty="0">
                <a:solidFill>
                  <a:schemeClr val="bg1"/>
                </a:solidFill>
              </a:rPr>
              <a:t>ARRA Projects </a:t>
            </a:r>
            <a:r>
              <a:rPr lang="en-US" sz="4800" dirty="0" smtClean="0">
                <a:solidFill>
                  <a:schemeClr val="bg1"/>
                </a:solidFill>
              </a:rPr>
              <a:t>Specialist</a:t>
            </a:r>
          </a:p>
          <a:p>
            <a:pPr marL="400050" lvl="1" indent="-55563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505-563-5380</a:t>
            </a:r>
            <a:endParaRPr lang="en-US" sz="4400" dirty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r>
              <a:rPr lang="en-US" sz="4800" dirty="0">
                <a:solidFill>
                  <a:schemeClr val="bg1"/>
                </a:solidFill>
              </a:rPr>
              <a:t>Email: </a:t>
            </a:r>
            <a:r>
              <a:rPr lang="en-US" sz="4800" dirty="0" smtClean="0">
                <a:solidFill>
                  <a:schemeClr val="bg1"/>
                </a:solidFill>
                <a:hlinkClick r:id="rId8"/>
              </a:rPr>
              <a:t>johnnita.tsabetsaye@bie.edu</a:t>
            </a:r>
            <a:endParaRPr lang="en-US" sz="4800" dirty="0" smtClean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346075" lvl="1" indent="0">
              <a:buNone/>
              <a:tabLst>
                <a:tab pos="344488" algn="l"/>
              </a:tabLst>
            </a:pPr>
            <a:endParaRPr lang="en-US" sz="48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ELEMENTS OF SCHOOL IMPROVEMENT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500"/>
              </p:ext>
            </p:extLst>
          </p:nvPr>
        </p:nvGraphicFramePr>
        <p:xfrm>
          <a:off x="762000" y="1219200"/>
          <a:ext cx="7924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48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Native Star combines four key elements of school improvement: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Local empowerment and innovation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Research-based indicators of effective practice;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Coached decision-making by a school-based team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Web-based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4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NATIVE STAR IS A CONTINUOUS IMPROVEMENT PROCESS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63236"/>
              </p:ext>
            </p:extLst>
          </p:nvPr>
        </p:nvGraphicFramePr>
        <p:xfrm>
          <a:off x="381000" y="1600201"/>
          <a:ext cx="8305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257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school-based team continues to assess current practice relative to the indicators, plan their improvement, implement their plans, monitor their progress, and make adjustments in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Native Star Provides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Quality collaboration of school personnel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efficient and effective continuous improvement 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Resources, Wise Ways, Indicators in Action videos, all aligned with evidence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from Native Star School Specialists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Convenient, electronic reporting</a:t>
            </a:r>
          </a:p>
        </p:txBody>
      </p:sp>
    </p:spTree>
    <p:extLst>
      <p:ext uri="{BB962C8B-B14F-4D97-AF65-F5344CB8AC3E}">
        <p14:creationId xmlns:p14="http://schemas.microsoft.com/office/powerpoint/2010/main" val="40301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NEED TO KNOW TO GET STARTED?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Access Native Star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Locate Login Information/Password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school’s Native Star Process Manager should have the login/password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you are not able to locate the login/password contact </a:t>
            </a:r>
            <a:r>
              <a:rPr lang="en-US" dirty="0" smtClean="0">
                <a:solidFill>
                  <a:srgbClr val="FF0000"/>
                </a:solidFill>
              </a:rPr>
              <a:t>Sarah Murphy, email: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sarah.murphy@bie.edu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smtClean="0">
                <a:solidFill>
                  <a:srgbClr val="FF0000"/>
                </a:solidFill>
              </a:rPr>
              <a:t>phone: 505-563-5395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Identify Your Process Manager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 typically has a process manager who is appointed to interface with the system in preparing meeting documents and recording information into the system.</a:t>
            </a:r>
          </a:p>
        </p:txBody>
      </p:sp>
    </p:spTree>
    <p:extLst>
      <p:ext uri="{BB962C8B-B14F-4D97-AF65-F5344CB8AC3E}">
        <p14:creationId xmlns:p14="http://schemas.microsoft.com/office/powerpoint/2010/main" val="367239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NEED TO KNOW TO GET STARTED?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Who is your school leadership team?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the principal works and leads the team. This team meets regularly focusing on its improvement of effective practice and works on the indicators of effective practice in Native Star.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Find the team’s meeting agenda/minutes so you will have an understanding of the work that has been done in Native Star</a:t>
            </a:r>
          </a:p>
        </p:txBody>
      </p:sp>
    </p:spTree>
    <p:extLst>
      <p:ext uri="{BB962C8B-B14F-4D97-AF65-F5344CB8AC3E}">
        <p14:creationId xmlns:p14="http://schemas.microsoft.com/office/powerpoint/2010/main" val="42085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GETTING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log into Native Star go to the BIE Website: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www.bie.edu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968" t="8975" r="55609" b="2992"/>
          <a:stretch/>
        </p:blipFill>
        <p:spPr bwMode="auto">
          <a:xfrm>
            <a:off x="2209800" y="2895600"/>
            <a:ext cx="51054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1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GETTING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Select Native Star: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68" t="8975" r="55609" b="2992"/>
          <a:stretch/>
        </p:blipFill>
        <p:spPr bwMode="auto">
          <a:xfrm>
            <a:off x="2209800" y="2222810"/>
            <a:ext cx="51054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638800" y="54102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34200" y="4648200"/>
            <a:ext cx="1295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1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497</TotalTime>
  <Words>912</Words>
  <Application>Microsoft Office PowerPoint</Application>
  <PresentationFormat>On-screen Show (4:3)</PresentationFormat>
  <Paragraphs>153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WHY NATIVE STAR?</vt:lpstr>
      <vt:lpstr>ELEMENTS OF SCHOOL IMPROVEMENT</vt:lpstr>
      <vt:lpstr>NATIVE STAR IS A CONTINUOUS IMPROVEMENT PROCESS</vt:lpstr>
      <vt:lpstr>What Native Star Provides</vt:lpstr>
      <vt:lpstr>WHAT DO I NEED TO KNOW TO GET STARTED?</vt:lpstr>
      <vt:lpstr>WHAT DO I NEED TO KNOW TO GET STARTED?</vt:lpstr>
      <vt:lpstr>GETTING STARTED</vt:lpstr>
      <vt:lpstr>GETTING STARTED</vt:lpstr>
      <vt:lpstr>GETTING STARTED</vt:lpstr>
      <vt:lpstr>WELCOME TO YOUR DASHBOARD!</vt:lpstr>
      <vt:lpstr>INDICATORS OF EFFECTIVE PRACTICE</vt:lpstr>
      <vt:lpstr>INDICATORS OF EFFECTIVE PRACTICE</vt:lpstr>
      <vt:lpstr>FORMS TO COMPLETE</vt:lpstr>
      <vt:lpstr>FORMS TO COMPLETE</vt:lpstr>
      <vt:lpstr>REQUIRED REPORTS</vt:lpstr>
      <vt:lpstr>REQUIRED REPORTS</vt:lpstr>
      <vt:lpstr>DOCS &amp; LINKS</vt:lpstr>
      <vt:lpstr>DOCS &amp; LINKS</vt:lpstr>
      <vt:lpstr>FILING CABINET</vt:lpstr>
      <vt:lpstr>ADDITIONAL SUPPORT</vt:lpstr>
      <vt:lpstr>Good Luck!</vt:lpstr>
      <vt:lpstr>Division of Performance &amp; Accountability Native Star Contact Information</vt:lpstr>
    </vt:vector>
  </TitlesOfParts>
  <Company>BIE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Todacheene, Valerie</dc:creator>
  <cp:lastModifiedBy>Todacheene, Valerie</cp:lastModifiedBy>
  <cp:revision>26</cp:revision>
  <dcterms:created xsi:type="dcterms:W3CDTF">2013-04-16T20:40:56Z</dcterms:created>
  <dcterms:modified xsi:type="dcterms:W3CDTF">2013-11-18T16:35:20Z</dcterms:modified>
</cp:coreProperties>
</file>